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5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66"/>
  </p:notesMasterIdLst>
  <p:sldIdLst>
    <p:sldId id="353" r:id="rId2"/>
    <p:sldId id="370" r:id="rId3"/>
    <p:sldId id="269" r:id="rId4"/>
    <p:sldId id="295" r:id="rId5"/>
    <p:sldId id="296" r:id="rId6"/>
    <p:sldId id="297" r:id="rId7"/>
    <p:sldId id="298" r:id="rId8"/>
    <p:sldId id="299" r:id="rId9"/>
    <p:sldId id="303" r:id="rId10"/>
    <p:sldId id="304" r:id="rId11"/>
    <p:sldId id="305" r:id="rId12"/>
    <p:sldId id="301" r:id="rId13"/>
    <p:sldId id="375" r:id="rId14"/>
    <p:sldId id="302" r:id="rId15"/>
    <p:sldId id="306" r:id="rId16"/>
    <p:sldId id="307" r:id="rId17"/>
    <p:sldId id="300" r:id="rId18"/>
    <p:sldId id="308" r:id="rId19"/>
    <p:sldId id="309" r:id="rId20"/>
    <p:sldId id="311" r:id="rId21"/>
    <p:sldId id="312" r:id="rId22"/>
    <p:sldId id="313" r:id="rId23"/>
    <p:sldId id="314" r:id="rId24"/>
    <p:sldId id="315" r:id="rId25"/>
    <p:sldId id="316" r:id="rId26"/>
    <p:sldId id="317" r:id="rId27"/>
    <p:sldId id="310" r:id="rId28"/>
    <p:sldId id="321" r:id="rId29"/>
    <p:sldId id="371" r:id="rId30"/>
    <p:sldId id="372" r:id="rId31"/>
    <p:sldId id="322" r:id="rId32"/>
    <p:sldId id="323" r:id="rId33"/>
    <p:sldId id="318" r:id="rId34"/>
    <p:sldId id="270" r:id="rId35"/>
    <p:sldId id="258" r:id="rId36"/>
    <p:sldId id="259" r:id="rId37"/>
    <p:sldId id="260" r:id="rId38"/>
    <p:sldId id="271" r:id="rId39"/>
    <p:sldId id="261" r:id="rId40"/>
    <p:sldId id="262" r:id="rId41"/>
    <p:sldId id="263" r:id="rId42"/>
    <p:sldId id="273" r:id="rId43"/>
    <p:sldId id="373" r:id="rId44"/>
    <p:sldId id="324" r:id="rId45"/>
    <p:sldId id="325" r:id="rId46"/>
    <p:sldId id="326" r:id="rId47"/>
    <p:sldId id="264" r:id="rId48"/>
    <p:sldId id="274" r:id="rId49"/>
    <p:sldId id="374" r:id="rId50"/>
    <p:sldId id="275" r:id="rId51"/>
    <p:sldId id="276" r:id="rId52"/>
    <p:sldId id="277" r:id="rId53"/>
    <p:sldId id="278" r:id="rId54"/>
    <p:sldId id="279" r:id="rId55"/>
    <p:sldId id="282" r:id="rId56"/>
    <p:sldId id="281" r:id="rId57"/>
    <p:sldId id="280" r:id="rId58"/>
    <p:sldId id="377" r:id="rId59"/>
    <p:sldId id="330" r:id="rId60"/>
    <p:sldId id="333" r:id="rId61"/>
    <p:sldId id="334" r:id="rId62"/>
    <p:sldId id="337" r:id="rId63"/>
    <p:sldId id="378" r:id="rId64"/>
    <p:sldId id="376" r:id="rId6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E2FA"/>
    <a:srgbClr val="66FF66"/>
    <a:srgbClr val="DAD4F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40" d="100"/>
          <a:sy n="40" d="100"/>
        </p:scale>
        <p:origin x="-1350" y="-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E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4783DFC5-5BD9-4F78-A854-AA36CEDE8D25}" type="datetimeFigureOut">
              <a:rPr lang="ar-EG" smtClean="0"/>
              <a:pPr/>
              <a:t>06/04/1435</a:t>
            </a:fld>
            <a:endParaRPr lang="ar-E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E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AA39ABE6-54A8-4AEC-9DE9-ECC9B7BBE70E}" type="slidenum">
              <a:rPr lang="ar-EG" smtClean="0"/>
              <a:pPr/>
              <a:t>‹#›</a:t>
            </a:fld>
            <a:endParaRPr lang="ar-E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3</a:t>
            </a:fld>
            <a:endParaRPr lang="ar-EG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12</a:t>
            </a:fld>
            <a:endParaRPr lang="ar-EG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13</a:t>
            </a:fld>
            <a:endParaRPr lang="ar-EG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14</a:t>
            </a:fld>
            <a:endParaRPr lang="ar-EG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15</a:t>
            </a:fld>
            <a:endParaRPr lang="ar-EG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16</a:t>
            </a:fld>
            <a:endParaRPr lang="ar-EG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17</a:t>
            </a:fld>
            <a:endParaRPr lang="ar-EG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18</a:t>
            </a:fld>
            <a:endParaRPr lang="ar-EG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19</a:t>
            </a:fld>
            <a:endParaRPr lang="ar-EG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20</a:t>
            </a:fld>
            <a:endParaRPr lang="ar-EG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21</a:t>
            </a:fld>
            <a:endParaRPr lang="ar-EG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4</a:t>
            </a:fld>
            <a:endParaRPr lang="ar-EG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22</a:t>
            </a:fld>
            <a:endParaRPr lang="ar-EG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23</a:t>
            </a:fld>
            <a:endParaRPr lang="ar-EG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24</a:t>
            </a:fld>
            <a:endParaRPr lang="ar-EG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25</a:t>
            </a:fld>
            <a:endParaRPr lang="ar-EG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26</a:t>
            </a:fld>
            <a:endParaRPr lang="ar-EG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27</a:t>
            </a:fld>
            <a:endParaRPr lang="ar-EG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28</a:t>
            </a:fld>
            <a:endParaRPr lang="ar-EG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30</a:t>
            </a:fld>
            <a:endParaRPr lang="ar-EG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31</a:t>
            </a:fld>
            <a:endParaRPr lang="ar-EG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32</a:t>
            </a:fld>
            <a:endParaRPr lang="ar-EG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5</a:t>
            </a:fld>
            <a:endParaRPr lang="ar-EG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33</a:t>
            </a:fld>
            <a:endParaRPr lang="ar-EG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34</a:t>
            </a:fld>
            <a:endParaRPr lang="ar-EG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35</a:t>
            </a:fld>
            <a:endParaRPr lang="ar-EG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36</a:t>
            </a:fld>
            <a:endParaRPr lang="ar-EG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37</a:t>
            </a:fld>
            <a:endParaRPr lang="ar-EG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38</a:t>
            </a:fld>
            <a:endParaRPr lang="ar-EG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39</a:t>
            </a:fld>
            <a:endParaRPr lang="ar-EG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40</a:t>
            </a:fld>
            <a:endParaRPr lang="ar-EG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41</a:t>
            </a:fld>
            <a:endParaRPr lang="ar-EG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42</a:t>
            </a:fld>
            <a:endParaRPr lang="ar-EG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6</a:t>
            </a:fld>
            <a:endParaRPr lang="ar-EG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44</a:t>
            </a:fld>
            <a:endParaRPr lang="ar-EG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45</a:t>
            </a:fld>
            <a:endParaRPr lang="ar-EG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46</a:t>
            </a:fld>
            <a:endParaRPr lang="ar-EG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47</a:t>
            </a:fld>
            <a:endParaRPr lang="ar-EG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48</a:t>
            </a:fld>
            <a:endParaRPr lang="ar-EG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50</a:t>
            </a:fld>
            <a:endParaRPr lang="ar-EG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51</a:t>
            </a:fld>
            <a:endParaRPr lang="ar-EG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52</a:t>
            </a:fld>
            <a:endParaRPr lang="ar-EG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53</a:t>
            </a:fld>
            <a:endParaRPr lang="ar-EG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54</a:t>
            </a:fld>
            <a:endParaRPr lang="ar-EG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7</a:t>
            </a:fld>
            <a:endParaRPr lang="ar-EG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55</a:t>
            </a:fld>
            <a:endParaRPr lang="ar-EG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56</a:t>
            </a:fld>
            <a:endParaRPr lang="ar-EG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57</a:t>
            </a:fld>
            <a:endParaRPr lang="ar-EG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58</a:t>
            </a:fld>
            <a:endParaRPr lang="ar-EG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59</a:t>
            </a:fld>
            <a:endParaRPr lang="ar-EG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60</a:t>
            </a:fld>
            <a:endParaRPr lang="ar-EG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61</a:t>
            </a:fld>
            <a:endParaRPr lang="ar-EG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62</a:t>
            </a:fld>
            <a:endParaRPr lang="ar-EG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63</a:t>
            </a:fld>
            <a:endParaRPr lang="ar-EG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64</a:t>
            </a:fld>
            <a:endParaRPr lang="ar-EG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8</a:t>
            </a:fld>
            <a:endParaRPr lang="ar-EG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9</a:t>
            </a:fld>
            <a:endParaRPr lang="ar-EG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10</a:t>
            </a:fld>
            <a:endParaRPr lang="ar-EG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9ABE6-54A8-4AEC-9DE9-ECC9B7BBE70E}" type="slidenum">
              <a:rPr lang="ar-EG" smtClean="0"/>
              <a:pPr/>
              <a:t>11</a:t>
            </a:fld>
            <a:endParaRPr lang="ar-EG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2/6/2014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2/6/2014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2/6/2014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2/6/2014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2/6/2014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2/6/2014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2/6/2014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2/6/2014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2/6/2014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2/6/2014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2/6/2014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2/6/2014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1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r" rtl="1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r" rtl="1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r" rtl="1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0" name="Picture 10" descr="Picture4"/>
          <p:cNvPicPr>
            <a:picLocks noChangeAspect="1" noChangeArrowheads="1"/>
          </p:cNvPicPr>
          <p:nvPr/>
        </p:nvPicPr>
        <p:blipFill>
          <a:blip r:embed="rId2">
            <a:lum bright="6000" contrast="-24000"/>
          </a:blip>
          <a:srcRect/>
          <a:stretch>
            <a:fillRect/>
          </a:stretch>
        </p:blipFill>
        <p:spPr bwMode="auto">
          <a:xfrm>
            <a:off x="228600" y="228600"/>
            <a:ext cx="8686800" cy="6394450"/>
          </a:xfrm>
          <a:prstGeom prst="rect">
            <a:avLst/>
          </a:prstGeom>
          <a:noFill/>
          <a:ln w="254000">
            <a:pattFill prst="pct90">
              <a:fgClr>
                <a:srgbClr val="A50021"/>
              </a:fgClr>
              <a:bgClr>
                <a:srgbClr val="FFFFCC"/>
              </a:bgClr>
            </a:pattFill>
            <a:miter lim="800000"/>
            <a:headEnd/>
            <a:tailEnd/>
          </a:ln>
        </p:spPr>
      </p:pic>
      <p:sp>
        <p:nvSpPr>
          <p:cNvPr id="5127" name="WordArt 7" descr="Divot"/>
          <p:cNvSpPr>
            <a:spLocks noChangeArrowheads="1" noChangeShapeType="1" noTextEdit="1"/>
          </p:cNvSpPr>
          <p:nvPr/>
        </p:nvSpPr>
        <p:spPr bwMode="auto">
          <a:xfrm>
            <a:off x="304800" y="2362200"/>
            <a:ext cx="8534400" cy="22860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19074"/>
              </a:avLst>
            </a:prstTxWarp>
          </a:bodyPr>
          <a:lstStyle/>
          <a:p>
            <a:pPr algn="ctr" rtl="1"/>
            <a:r>
              <a:rPr lang="ar-EG" sz="3600" b="1" kern="10">
                <a:ln w="19050">
                  <a:solidFill>
                    <a:srgbClr val="2F5336"/>
                  </a:solidFill>
                  <a:round/>
                  <a:headEnd/>
                  <a:tailEnd/>
                </a:ln>
                <a:pattFill prst="divot">
                  <a:fgClr>
                    <a:srgbClr val="FFFFCC"/>
                  </a:fgClr>
                  <a:bgClr>
                    <a:srgbClr val="A50021"/>
                  </a:bgClr>
                </a:pattFill>
                <a:latin typeface="Arial Black"/>
              </a:rPr>
              <a:t>تجسد الكلمة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arth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0"/>
            <a:ext cx="8077200" cy="6858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1937304" y="2967335"/>
            <a:ext cx="506901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2- اعطى الله الانسان 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نعمة الوجود (1)</a:t>
            </a:r>
            <a:endParaRPr 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jesus4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52400"/>
            <a:ext cx="8382000" cy="62865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38200" y="1600200"/>
            <a:ext cx="7473521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3- اعطاه نعمة اضافية هى 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صورته</a:t>
            </a:r>
          </a:p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اى اعطاهم شركة فى قوة الكلمة 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اى القدرة ان يحيا حسب الله </a:t>
            </a:r>
            <a:endParaRPr 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uts-the-eyes-of-chris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0600" y="685800"/>
            <a:ext cx="7430239" cy="50783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وإذ خُلق الانسان وله 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بعض من ظل الكلمة </a:t>
            </a:r>
          </a:p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صار عاقلاً 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وقادراً ان يحيا حياة حقيقية </a:t>
            </a:r>
          </a:p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فى     سعادة 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اى حياة القديسيين فى الفردوس </a:t>
            </a:r>
            <a:endParaRPr 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eligious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37764"/>
            <a:ext cx="8305800" cy="621063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524000" y="1143000"/>
            <a:ext cx="632460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لذا لكى يعرفوا الله </a:t>
            </a:r>
          </a:p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خلقهم الاب بواسطة الابن 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على صورة الابن الكلمة </a:t>
            </a:r>
          </a:p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حتى يستطيعوا ( بالابن ) 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ان يعرفوا الله الاب </a:t>
            </a:r>
            <a:endParaRPr 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__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32748" y="1981200"/>
            <a:ext cx="807785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كيف سند ( دعّم ) الله نعمة صورته 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فى الانسان ؟ </a:t>
            </a:r>
            <a:endParaRPr 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ible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791200" y="457200"/>
            <a:ext cx="29578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بشيئيين : - </a:t>
            </a:r>
            <a:endParaRPr 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638800" y="1371600"/>
            <a:ext cx="30540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1- الوصية :</a:t>
            </a:r>
          </a:p>
        </p:txBody>
      </p:sp>
      <p:sp>
        <p:nvSpPr>
          <p:cNvPr id="5" name="Rectangle 4"/>
          <p:cNvSpPr/>
          <p:nvPr/>
        </p:nvSpPr>
        <p:spPr>
          <a:xfrm>
            <a:off x="427808" y="2743200"/>
            <a:ext cx="8258992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4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وهدف الوصية ليس تجربة الانسان </a:t>
            </a:r>
          </a:p>
          <a:p>
            <a:pPr algn="ctr"/>
            <a:r>
              <a:rPr lang="ar-EG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بل اختبار ارادته </a:t>
            </a:r>
          </a:p>
          <a:p>
            <a:pPr algn="ctr"/>
            <a:r>
              <a:rPr lang="ar-EG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 ليستحق بالاكثر النعمة المجانية ) </a:t>
            </a:r>
          </a:p>
          <a:p>
            <a:pPr algn="ctr"/>
            <a:r>
              <a:rPr lang="ar-EG" sz="4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وليختار النعمة فيستحق الخلود السماوى </a:t>
            </a:r>
            <a:endParaRPr lang="en-US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Otemanu Peak, Bora Bora, French Polynesi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562600" y="609600"/>
            <a:ext cx="29995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2- المكان : </a:t>
            </a:r>
            <a:endParaRPr 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85800" y="1295400"/>
            <a:ext cx="7962436" cy="50783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فأدخلهم فردوسه 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والمكان يتناسب مع طبيعة الانسان </a:t>
            </a:r>
          </a:p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المكون من جسد وروح 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وكأول كنيسة على الارض </a:t>
            </a:r>
          </a:p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وفيها الاعلان لتقديس الله للمادة </a:t>
            </a:r>
          </a:p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فيُستعلن الله من خلال المصنوعات </a:t>
            </a:r>
            <a:endParaRPr 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cture1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899420" y="2209800"/>
            <a:ext cx="5796780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1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السقوط </a:t>
            </a:r>
            <a:endParaRPr lang="en-US" sz="1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icture1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90600" y="1143000"/>
            <a:ext cx="703109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كيف سقط الانسان ؟ </a:t>
            </a:r>
            <a:endParaRPr lang="en-US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42bd2638e73819a7e2ad37fae7b0098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258300" cy="65532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667000" y="685800"/>
            <a:ext cx="43540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1- بحريته الكاملة </a:t>
            </a:r>
            <a:endParaRPr 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0" y="1619799"/>
            <a:ext cx="74751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2- احتقر التفكير فى الله ورفضه </a:t>
            </a:r>
            <a:endParaRPr 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62000" y="2971800"/>
            <a:ext cx="76145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3- رفض </a:t>
            </a:r>
            <a:r>
              <a:rPr lang="ar-EG" sz="5400" b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ان يُبقى </a:t>
            </a:r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الله فى معرفته </a:t>
            </a:r>
            <a:endParaRPr 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33400" y="4267200"/>
            <a:ext cx="77203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4- فكر الانسان فى الشر وابتدعه </a:t>
            </a:r>
            <a:endParaRPr lang="ar-EG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3732" name="Picture 4" descr="g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224713"/>
          </a:xfrm>
          <a:prstGeom prst="rect">
            <a:avLst/>
          </a:prstGeom>
          <a:noFill/>
        </p:spPr>
      </p:pic>
      <p:sp>
        <p:nvSpPr>
          <p:cNvPr id="73733" name="Rectangle 5"/>
          <p:cNvSpPr>
            <a:spLocks noChangeArrowheads="1"/>
          </p:cNvSpPr>
          <p:nvPr/>
        </p:nvSpPr>
        <p:spPr bwMode="auto">
          <a:xfrm>
            <a:off x="1752600" y="5486400"/>
            <a:ext cx="5562600" cy="1371600"/>
          </a:xfrm>
          <a:prstGeom prst="rect">
            <a:avLst/>
          </a:prstGeom>
          <a:solidFill>
            <a:srgbClr val="FFFF99"/>
          </a:solidFill>
          <a:ln w="57150">
            <a:pattFill prst="pct80">
              <a:fgClr>
                <a:srgbClr val="B00022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EG" sz="3600" b="1" i="1">
                <a:solidFill>
                  <a:schemeClr val="bg1"/>
                </a:solidFill>
              </a:rPr>
              <a:t> </a:t>
            </a:r>
            <a:r>
              <a:rPr lang="ar-EG" sz="3600" b="1" i="1"/>
              <a:t>للبابا اثناسيوس الرسولي</a:t>
            </a:r>
            <a:endParaRPr lang="ar-EG" b="1" i="1"/>
          </a:p>
          <a:p>
            <a:pPr algn="ctr"/>
            <a:r>
              <a:rPr lang="ar-EG"/>
              <a:t> 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icture1q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04800" y="381001"/>
            <a:ext cx="88392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5- حول البشر وجوههم </a:t>
            </a:r>
          </a:p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عن الامور الابدية 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2610683"/>
            <a:ext cx="8877751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4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6- بمشورة الشيطان </a:t>
            </a:r>
          </a:p>
          <a:p>
            <a:pPr algn="ctr"/>
            <a:r>
              <a:rPr lang="ar-EG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” كما يقول سفر الحكمة ” الله خلق الانسان </a:t>
            </a:r>
          </a:p>
          <a:p>
            <a:pPr algn="ctr"/>
            <a:r>
              <a:rPr lang="ar-EG" sz="4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لعدم الفساد وجعله على صورة ازليته </a:t>
            </a:r>
          </a:p>
          <a:p>
            <a:pPr algn="ctr"/>
            <a:r>
              <a:rPr lang="ar-EG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لكن بحسد ابليس دخل الموت الى العالم ”</a:t>
            </a:r>
          </a:p>
          <a:p>
            <a:pPr algn="ctr"/>
            <a:r>
              <a:rPr lang="ar-EG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حك 2 : 23 – 24 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jh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3962" y="0"/>
            <a:ext cx="9287962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33400" y="1371600"/>
            <a:ext cx="776526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8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ما هى نتائج السقوط ؟ </a:t>
            </a:r>
            <a:endParaRPr lang="en-US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JO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2211" y="609600"/>
            <a:ext cx="9111789" cy="50783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1- العودة الى حالتهم الطبيعية ( العدم ) 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فالانسان كان بالطبيعة فاسد </a:t>
            </a:r>
          </a:p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ولكن فساده لم يمسه باشتراكه 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فى نعمة الكلمة </a:t>
            </a:r>
          </a:p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وعندما حوّل وجهه عن الله 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رجع الى فساده الطبيعى بل ... </a:t>
            </a:r>
            <a:endParaRPr 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NEBUCHA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14400" y="1066800"/>
            <a:ext cx="7358105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2- ساد عليه الموت والفساد 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اى بدا الفساد يسود عليه </a:t>
            </a:r>
          </a:p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بشكل اقوى من سيادته الطبيعية 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نتيجة العصيان </a:t>
            </a:r>
            <a:endParaRPr 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03w0533r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0500" y="0"/>
            <a:ext cx="93345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828800" y="1371600"/>
            <a:ext cx="5463355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8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3- فقد الانسان </a:t>
            </a:r>
          </a:p>
          <a:p>
            <a:pPr algn="ctr"/>
            <a:r>
              <a:rPr lang="ar-EG" sz="80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كل معرفة بالله </a:t>
            </a:r>
            <a:endParaRPr lang="en-US" sz="80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A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A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WRBABE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8913" y="0"/>
            <a:ext cx="9242913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85800" y="1066800"/>
            <a:ext cx="7906332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4- اصبح الانسان نهم ( لا يشبع ) 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فى فعل الشر </a:t>
            </a:r>
          </a:p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ففى كل مكان انتشر الشر </a:t>
            </a:r>
            <a:endParaRPr 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ict6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676400" y="685800"/>
            <a:ext cx="5989140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5- نُزعت منهم نعمة </a:t>
            </a:r>
          </a:p>
          <a:p>
            <a:pPr algn="ctr"/>
            <a:r>
              <a:rPr lang="ar-EG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مماثلة صورة الله </a:t>
            </a:r>
            <a:endParaRPr lang="en-US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000" y="3429000"/>
            <a:ext cx="7713971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 اى لم تنزع الصورة بل تشوهت </a:t>
            </a:r>
          </a:p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واسودت 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فنُزعت منهم مماثلة الله ) </a:t>
            </a:r>
            <a:endParaRPr 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42-2098518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381000"/>
            <a:ext cx="8343900" cy="57912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38200" y="1524000"/>
            <a:ext cx="7749237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6- عقوبة الموت </a:t>
            </a:r>
          </a:p>
          <a:p>
            <a:pPr algn="ctr"/>
            <a:r>
              <a:rPr lang="ar-EG" sz="7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خلدت الفناء فينا </a:t>
            </a:r>
            <a:endParaRPr lang="en-US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55889.jpg"/>
          <p:cNvPicPr>
            <a:picLocks noChangeAspect="1"/>
          </p:cNvPicPr>
          <p:nvPr/>
        </p:nvPicPr>
        <p:blipFill>
          <a:blip r:embed="rId3">
            <a:lum bright="20000" contrast="20000"/>
          </a:blip>
          <a:stretch>
            <a:fillRect/>
          </a:stretch>
        </p:blipFill>
        <p:spPr>
          <a:xfrm>
            <a:off x="0" y="0"/>
            <a:ext cx="9144000" cy="694963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Rectangle 2"/>
          <p:cNvSpPr/>
          <p:nvPr/>
        </p:nvSpPr>
        <p:spPr>
          <a:xfrm>
            <a:off x="1676400" y="2687122"/>
            <a:ext cx="5453737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1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التجسد </a:t>
            </a:r>
            <a:endParaRPr lang="en-US" sz="1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wo_scn01"/>
          <p:cNvPicPr>
            <a:picLocks noChangeAspect="1" noChangeArrowheads="1"/>
          </p:cNvPicPr>
          <p:nvPr/>
        </p:nvPicPr>
        <p:blipFill>
          <a:blip r:embed="rId2">
            <a:lum bright="30000" contrast="-6000"/>
          </a:blip>
          <a:srcRect/>
          <a:stretch>
            <a:fillRect/>
          </a:stretch>
        </p:blipFill>
        <p:spPr bwMode="auto">
          <a:xfrm>
            <a:off x="76200" y="0"/>
            <a:ext cx="9067800" cy="6858000"/>
          </a:xfrm>
          <a:prstGeom prst="rect">
            <a:avLst/>
          </a:prstGeom>
          <a:noFill/>
          <a:ln w="76200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55322" name="Rectangle 26"/>
          <p:cNvSpPr>
            <a:spLocks noChangeArrowheads="1"/>
          </p:cNvSpPr>
          <p:nvPr/>
        </p:nvSpPr>
        <p:spPr bwMode="auto">
          <a:xfrm>
            <a:off x="1600200" y="2438400"/>
            <a:ext cx="58674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800" b="1" u="sng">
                <a:solidFill>
                  <a:srgbClr val="660033"/>
                </a:solidFill>
              </a:rPr>
              <a:t>إن اتحاده بالجسد مؤسس عل</a:t>
            </a:r>
            <a:r>
              <a:rPr lang="ar-EG" sz="2800" b="1" u="sng">
                <a:solidFill>
                  <a:srgbClr val="660033"/>
                </a:solidFill>
              </a:rPr>
              <a:t>ي </a:t>
            </a:r>
            <a:r>
              <a:rPr lang="ar-SA" sz="2800" b="1" u="sng">
                <a:solidFill>
                  <a:srgbClr val="660033"/>
                </a:solidFill>
              </a:rPr>
              <a:t>علاقته بالخليقة ككل.</a:t>
            </a:r>
            <a:endParaRPr lang="ar-EG" sz="2800" b="1" u="sng">
              <a:solidFill>
                <a:srgbClr val="660033"/>
              </a:solidFill>
            </a:endParaRPr>
          </a:p>
          <a:p>
            <a:pPr algn="ctr"/>
            <a:r>
              <a:rPr lang="ar-SA" sz="2800" b="1" u="sng">
                <a:solidFill>
                  <a:srgbClr val="660033"/>
                </a:solidFill>
              </a:rPr>
              <a:t> وهو استخدم جسدًا بشريًا لأنه</a:t>
            </a:r>
            <a:endParaRPr lang="ar-EG" sz="2800" b="1" u="sng">
              <a:solidFill>
                <a:srgbClr val="660033"/>
              </a:solidFill>
            </a:endParaRPr>
          </a:p>
          <a:p>
            <a:pPr algn="ctr"/>
            <a:r>
              <a:rPr lang="ar-SA" sz="2800" b="1" u="sng">
                <a:solidFill>
                  <a:srgbClr val="660033"/>
                </a:solidFill>
              </a:rPr>
              <a:t> أراد أن يعلن نفسه للإنسان</a:t>
            </a:r>
            <a:endParaRPr lang="en-US" sz="2800" b="1" u="sng">
              <a:solidFill>
                <a:srgbClr val="660033"/>
              </a:solidFill>
            </a:endParaRPr>
          </a:p>
        </p:txBody>
      </p:sp>
      <p:sp>
        <p:nvSpPr>
          <p:cNvPr id="55324" name="Rectangle 28"/>
          <p:cNvSpPr>
            <a:spLocks noChangeArrowheads="1"/>
          </p:cNvSpPr>
          <p:nvPr/>
        </p:nvSpPr>
        <p:spPr bwMode="auto">
          <a:xfrm>
            <a:off x="1981200" y="5486400"/>
            <a:ext cx="449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EG" sz="3200" b="1" u="sng" dirty="0">
                <a:solidFill>
                  <a:srgbClr val="B00022"/>
                </a:solidFill>
              </a:rPr>
              <a:t>مثال </a:t>
            </a:r>
            <a:r>
              <a:rPr lang="ar-EG" sz="3200" b="1" u="sng" dirty="0" smtClean="0">
                <a:solidFill>
                  <a:srgbClr val="B00022"/>
                </a:solidFill>
              </a:rPr>
              <a:t>النفس الموجوده حتى فى اصبع القدمين </a:t>
            </a:r>
            <a:endParaRPr lang="en-US" sz="3200" b="1" u="sng" dirty="0">
              <a:solidFill>
                <a:srgbClr val="B00022"/>
              </a:solidFill>
            </a:endParaRPr>
          </a:p>
        </p:txBody>
      </p:sp>
      <p:sp>
        <p:nvSpPr>
          <p:cNvPr id="55325" name="Rectangle 29"/>
          <p:cNvSpPr>
            <a:spLocks noChangeArrowheads="1"/>
          </p:cNvSpPr>
          <p:nvPr/>
        </p:nvSpPr>
        <p:spPr bwMode="auto">
          <a:xfrm>
            <a:off x="3429000" y="1905000"/>
            <a:ext cx="381000" cy="3810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ar-EG" sz="3200"/>
          </a:p>
        </p:txBody>
      </p:sp>
      <p:sp>
        <p:nvSpPr>
          <p:cNvPr id="55326" name="Rectangle 30"/>
          <p:cNvSpPr>
            <a:spLocks noChangeArrowheads="1"/>
          </p:cNvSpPr>
          <p:nvPr/>
        </p:nvSpPr>
        <p:spPr bwMode="auto">
          <a:xfrm>
            <a:off x="3429000" y="3505200"/>
            <a:ext cx="381000" cy="3810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ar-EG" sz="3200"/>
          </a:p>
        </p:txBody>
      </p:sp>
      <p:sp>
        <p:nvSpPr>
          <p:cNvPr id="55327" name="Rectangle 31"/>
          <p:cNvSpPr>
            <a:spLocks noChangeArrowheads="1"/>
          </p:cNvSpPr>
          <p:nvPr/>
        </p:nvSpPr>
        <p:spPr bwMode="auto">
          <a:xfrm>
            <a:off x="5943600" y="1066800"/>
            <a:ext cx="381000" cy="3810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EG" sz="3200"/>
              <a:t>=</a:t>
            </a:r>
            <a:endParaRPr lang="en-US" sz="3200"/>
          </a:p>
        </p:txBody>
      </p:sp>
      <p:sp>
        <p:nvSpPr>
          <p:cNvPr id="55328" name="AutoShape 32"/>
          <p:cNvSpPr>
            <a:spLocks noChangeArrowheads="1"/>
          </p:cNvSpPr>
          <p:nvPr/>
        </p:nvSpPr>
        <p:spPr bwMode="auto">
          <a:xfrm rot="10800000">
            <a:off x="2895600" y="381000"/>
            <a:ext cx="3048000" cy="2667000"/>
          </a:xfrm>
          <a:prstGeom prst="upArrow">
            <a:avLst>
              <a:gd name="adj1" fmla="val 50935"/>
              <a:gd name="adj2" fmla="val 24218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31765"/>
                  <a:invGamma/>
                </a:schemeClr>
              </a:gs>
            </a:gsLst>
            <a:lin ang="5400000" scaled="1"/>
          </a:gra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algn="ctr"/>
            <a:r>
              <a:rPr lang="ar-EG" sz="3200" b="1"/>
              <a:t>التجسد أمر</a:t>
            </a:r>
            <a:endParaRPr lang="en-US" sz="3200" b="1"/>
          </a:p>
          <a:p>
            <a:pPr algn="ctr"/>
            <a:r>
              <a:rPr lang="en-US" sz="3200" b="1"/>
              <a:t> </a:t>
            </a:r>
            <a:r>
              <a:rPr lang="ar-EG" sz="3200" b="1"/>
              <a:t>لائق بالله</a:t>
            </a:r>
            <a:endParaRPr lang="en-US" sz="3200" b="1"/>
          </a:p>
          <a:p>
            <a:pPr algn="ctr"/>
            <a:endParaRPr 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5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53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5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5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5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5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53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5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5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5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5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53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5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22" grpId="0"/>
      <p:bldP spid="55324" grpId="0"/>
      <p:bldP spid="55325" grpId="0"/>
      <p:bldP spid="55326" grpId="0"/>
      <p:bldP spid="55327" grpId="0"/>
      <p:bldP spid="553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_sm00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457200"/>
            <a:ext cx="8382000" cy="59436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981200" y="1905000"/>
            <a:ext cx="5029200" cy="26468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EG" sz="1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الخلق </a:t>
            </a:r>
            <a:endParaRPr lang="en-US" sz="1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wo_scn01"/>
          <p:cNvPicPr>
            <a:picLocks noChangeAspect="1" noChangeArrowheads="1"/>
          </p:cNvPicPr>
          <p:nvPr/>
        </p:nvPicPr>
        <p:blipFill>
          <a:blip r:embed="rId3">
            <a:lum bright="30000" contrast="-6000"/>
          </a:blip>
          <a:srcRect/>
          <a:stretch>
            <a:fillRect/>
          </a:stretch>
        </p:blipFill>
        <p:spPr bwMode="auto">
          <a:xfrm>
            <a:off x="76200" y="0"/>
            <a:ext cx="9067800" cy="6858000"/>
          </a:xfrm>
          <a:prstGeom prst="rect">
            <a:avLst/>
          </a:prstGeom>
          <a:noFill/>
          <a:ln w="76200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1219200" y="2438400"/>
            <a:ext cx="62484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EG" sz="2800" b="1" u="sng" dirty="0">
                <a:solidFill>
                  <a:srgbClr val="660033"/>
                </a:solidFill>
              </a:rPr>
              <a:t>1- الإنسان بمفرده هو الذي أخطأ</a:t>
            </a:r>
          </a:p>
          <a:p>
            <a:pPr algn="ctr"/>
            <a:r>
              <a:rPr lang="ar-EG" sz="2800" b="1" u="sng" dirty="0">
                <a:solidFill>
                  <a:srgbClr val="660033"/>
                </a:solidFill>
              </a:rPr>
              <a:t>2- لكي نحتمل ظهوره </a:t>
            </a:r>
          </a:p>
          <a:p>
            <a:pPr algn="ctr"/>
            <a:r>
              <a:rPr lang="ar-EG" sz="2800" b="1" u="sng" dirty="0">
                <a:solidFill>
                  <a:srgbClr val="660033"/>
                </a:solidFill>
              </a:rPr>
              <a:t>3- من بين الخلائق لم يبعد أحد عن الله سوي الانسان</a:t>
            </a:r>
            <a:endParaRPr lang="en-US" sz="2800" b="1" u="sng" dirty="0">
              <a:solidFill>
                <a:srgbClr val="660033"/>
              </a:solidFill>
            </a:endParaRPr>
          </a:p>
        </p:txBody>
      </p:sp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3429000" y="1905000"/>
            <a:ext cx="381000" cy="3810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ar-EG" sz="3200"/>
          </a:p>
        </p:txBody>
      </p:sp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3429000" y="3505200"/>
            <a:ext cx="381000" cy="3810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ar-EG" sz="3200"/>
          </a:p>
        </p:txBody>
      </p:sp>
      <p:sp>
        <p:nvSpPr>
          <p:cNvPr id="59400" name="Rectangle 8"/>
          <p:cNvSpPr>
            <a:spLocks noChangeArrowheads="1"/>
          </p:cNvSpPr>
          <p:nvPr/>
        </p:nvSpPr>
        <p:spPr bwMode="auto">
          <a:xfrm>
            <a:off x="5943600" y="1066800"/>
            <a:ext cx="381000" cy="3810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EG" sz="3200"/>
              <a:t>=</a:t>
            </a:r>
            <a:endParaRPr lang="en-US" sz="3200"/>
          </a:p>
        </p:txBody>
      </p:sp>
      <p:sp>
        <p:nvSpPr>
          <p:cNvPr id="59401" name="AutoShape 9"/>
          <p:cNvSpPr>
            <a:spLocks noChangeArrowheads="1"/>
          </p:cNvSpPr>
          <p:nvPr/>
        </p:nvSpPr>
        <p:spPr bwMode="auto">
          <a:xfrm rot="10800000">
            <a:off x="1295400" y="228600"/>
            <a:ext cx="5181600" cy="2667000"/>
          </a:xfrm>
          <a:prstGeom prst="upArrow">
            <a:avLst>
              <a:gd name="adj1" fmla="val 50935"/>
              <a:gd name="adj2" fmla="val 24218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31765"/>
                  <a:invGamma/>
                </a:schemeClr>
              </a:gs>
            </a:gsLst>
            <a:lin ang="5400000" scaled="1"/>
          </a:gra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algn="ctr"/>
            <a:r>
              <a:rPr lang="ar-EG" sz="3200" b="1"/>
              <a:t>لماذا لم يأت التجسد</a:t>
            </a:r>
          </a:p>
          <a:p>
            <a:pPr algn="ctr"/>
            <a:r>
              <a:rPr lang="ar-EG" sz="3200" b="1"/>
              <a:t>في شكل اسمي من</a:t>
            </a:r>
          </a:p>
          <a:p>
            <a:pPr algn="ctr"/>
            <a:r>
              <a:rPr lang="ar-EG" sz="3200" b="1"/>
              <a:t>الشكل البشري؟</a:t>
            </a:r>
            <a:endParaRPr lang="en-US" sz="3200" b="1"/>
          </a:p>
          <a:p>
            <a:pPr algn="ctr"/>
            <a:endParaRPr 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/>
      <p:bldP spid="59398" grpId="0"/>
      <p:bldP spid="59399" grpId="0"/>
      <p:bldP spid="59400" grpId="0"/>
      <p:bldP spid="5940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VRGMARY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28600"/>
            <a:ext cx="8153400" cy="64008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609600" y="1752600"/>
            <a:ext cx="7558479" cy="313932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لماذا تجسد الله الكلمة ؟ </a:t>
            </a:r>
          </a:p>
          <a:p>
            <a:pPr algn="ctr"/>
            <a:r>
              <a:rPr lang="ar-EG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او ما هى ضرورة التجسد ؟</a:t>
            </a:r>
          </a:p>
          <a:p>
            <a:pPr algn="ctr"/>
            <a:r>
              <a:rPr lang="ar-EG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en-US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SAACSAC.JPG"/>
          <p:cNvPicPr>
            <a:picLocks noChangeAspect="1"/>
          </p:cNvPicPr>
          <p:nvPr/>
        </p:nvPicPr>
        <p:blipFill>
          <a:blip r:embed="rId3">
            <a:lum bright="20000" contrast="2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371600" y="1143000"/>
            <a:ext cx="6155852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6000" b="1" cap="none" spc="0" dirty="0" smtClean="0">
                <a:ln w="18000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1- كان لابد للتخلص من</a:t>
            </a:r>
          </a:p>
          <a:p>
            <a:pPr algn="ctr"/>
            <a:r>
              <a:rPr lang="ar-EG" sz="6000" b="1" dirty="0" smtClean="0">
                <a:ln w="18000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حكم الموت </a:t>
            </a:r>
          </a:p>
          <a:p>
            <a:pPr algn="ctr"/>
            <a:r>
              <a:rPr lang="ar-EG" sz="6000" b="1" cap="none" spc="0" dirty="0" smtClean="0">
                <a:ln w="18000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ان يُنفذ تماماً</a:t>
            </a:r>
            <a:endParaRPr lang="en-US" sz="6000" b="1" cap="none" spc="0" dirty="0">
              <a:ln w="18000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بكاء على العالم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38" y="0"/>
            <a:ext cx="8882362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81000" y="762000"/>
            <a:ext cx="8416085" cy="50783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2- كان لا يمكن ان يُهمل الله الانسان 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ولا يبالى بهلاكه من اجل صلاحه , </a:t>
            </a:r>
          </a:p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وفى نفس الوقت لا يمكن التراجع 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عن حكمه بالموت 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على الانسان المخطئ 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لان الله ثابت غير متغير  </a:t>
            </a:r>
            <a:endParaRPr 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Jesheal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79396" y="838200"/>
            <a:ext cx="7313220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EG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” كان افضل بالحرى </a:t>
            </a:r>
          </a:p>
          <a:p>
            <a:pPr algn="ctr"/>
            <a:r>
              <a:rPr lang="ar-EG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إلا يُخلقوا وبعد ذلك </a:t>
            </a:r>
          </a:p>
          <a:p>
            <a:pPr algn="ctr"/>
            <a:r>
              <a:rPr lang="ar-EG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يُهملوا ويفنوا ” </a:t>
            </a:r>
            <a:endParaRPr lang="en-US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الضيقة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4800"/>
            <a:ext cx="8724310" cy="61722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33400" y="609600"/>
            <a:ext cx="5578770" cy="1754326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  <a:scene3d>
              <a:camera prst="isometricOffAxis1Right"/>
              <a:lightRig rig="threePt" dir="t"/>
            </a:scene3d>
          </a:bodyPr>
          <a:lstStyle/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3- طبيعة الله الصالحة 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لا ترضى بهلاك الانسان </a:t>
            </a:r>
          </a:p>
        </p:txBody>
      </p:sp>
      <p:sp>
        <p:nvSpPr>
          <p:cNvPr id="9" name="Rectangle 8"/>
          <p:cNvSpPr/>
          <p:nvPr/>
        </p:nvSpPr>
        <p:spPr>
          <a:xfrm>
            <a:off x="1143000" y="3048000"/>
            <a:ext cx="71801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66FF6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الله لا يُهمل عمل يدية </a:t>
            </a:r>
            <a:endParaRPr 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66FF66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allAtOnce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44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381000"/>
            <a:ext cx="8382000" cy="617219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62000" y="1295400"/>
            <a:ext cx="769620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EG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4- بسبب شركة الكلمة </a:t>
            </a:r>
          </a:p>
          <a:p>
            <a:pPr algn="ctr"/>
            <a:r>
              <a:rPr lang="ar-E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مع الانسان </a:t>
            </a:r>
          </a:p>
          <a:p>
            <a:pPr algn="ctr"/>
            <a:r>
              <a:rPr lang="ar-E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فصار الانسان عزيزا وغالى فى عينه </a:t>
            </a:r>
          </a:p>
          <a:p>
            <a:pPr algn="ctr"/>
            <a:r>
              <a:rPr lang="ar-EG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فكيف يتركه الى الفساد 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acred%20Heart%20picture%208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349418"/>
            <a:ext cx="7467600" cy="620378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Rectangle 2"/>
          <p:cNvSpPr/>
          <p:nvPr/>
        </p:nvSpPr>
        <p:spPr>
          <a:xfrm>
            <a:off x="0" y="381000"/>
            <a:ext cx="86106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EG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5- الله قوى وليس ضعيفاً </a:t>
            </a:r>
          </a:p>
          <a:p>
            <a:pPr algn="ctr"/>
            <a:r>
              <a:rPr lang="ar-EG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فكيف وهو القوى يقبل بهلاك </a:t>
            </a:r>
          </a:p>
          <a:p>
            <a:pPr algn="r"/>
            <a:r>
              <a:rPr lang="ar-EG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صنعة يدية </a:t>
            </a:r>
          </a:p>
        </p:txBody>
      </p:sp>
      <p:sp>
        <p:nvSpPr>
          <p:cNvPr id="4" name="Rectangle 3"/>
          <p:cNvSpPr/>
          <p:nvPr/>
        </p:nvSpPr>
        <p:spPr>
          <a:xfrm>
            <a:off x="823291" y="2819400"/>
            <a:ext cx="72539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وكيف يهمله بعد خلقه 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4652" y="4648200"/>
            <a:ext cx="9089348" cy="1754326"/>
          </a:xfrm>
          <a:prstGeom prst="rect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5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66FF6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صلاح الله هو مفتاح </a:t>
            </a:r>
          </a:p>
          <a:p>
            <a:pPr algn="ctr"/>
            <a:r>
              <a:rPr lang="ar-EG" sz="5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66FF66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عدم تخلى الله عن الانسان  </a:t>
            </a:r>
            <a:endParaRPr lang="en-US" sz="5400" b="1" i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66FF66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JL578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55788" y="609600"/>
            <a:ext cx="8483412" cy="50783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5400" b="1" dirty="0" smtClean="0">
                <a:ln w="31550" cmpd="sng">
                  <a:solidFill>
                    <a:srgbClr val="00B0F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لا يصلح احد آخر غير الله الكلمة </a:t>
            </a:r>
          </a:p>
          <a:p>
            <a:pPr algn="ctr"/>
            <a:r>
              <a:rPr lang="ar-EG" sz="5400" b="1" dirty="0" smtClean="0">
                <a:ln w="31550" cmpd="sng">
                  <a:solidFill>
                    <a:srgbClr val="00B0F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للتجسد وفداء الانسان : </a:t>
            </a:r>
          </a:p>
          <a:p>
            <a:pPr algn="ctr"/>
            <a:r>
              <a:rPr lang="ar-EG" sz="5400" b="1" dirty="0" smtClean="0">
                <a:ln w="31550" cmpd="sng">
                  <a:solidFill>
                    <a:srgbClr val="00B0F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فالملائكة : لا تصلح لانهم ليسوا </a:t>
            </a:r>
          </a:p>
          <a:p>
            <a:pPr algn="ctr"/>
            <a:r>
              <a:rPr lang="ar-EG" sz="5400" b="1" dirty="0" smtClean="0">
                <a:ln w="31550" cmpd="sng">
                  <a:solidFill>
                    <a:srgbClr val="00B0F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صورة الله </a:t>
            </a:r>
          </a:p>
          <a:p>
            <a:pPr algn="ctr"/>
            <a:r>
              <a:rPr lang="ar-EG" sz="5400" b="1" dirty="0" smtClean="0">
                <a:ln w="31550" cmpd="sng">
                  <a:solidFill>
                    <a:srgbClr val="00B0F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والبشر : لا يصلحون لانهم مخلوقون </a:t>
            </a:r>
          </a:p>
          <a:p>
            <a:pPr algn="ctr"/>
            <a:r>
              <a:rPr lang="ar-EG" sz="5400" b="1" dirty="0" smtClean="0">
                <a:ln w="31550" cmpd="sng">
                  <a:solidFill>
                    <a:srgbClr val="00B0F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حسب الصورة ولييسوا هم الصورة </a:t>
            </a:r>
            <a:endParaRPr lang="en-US" sz="5400" b="1" dirty="0">
              <a:ln w="31550" cmpd="sng">
                <a:solidFill>
                  <a:srgbClr val="00B0F0"/>
                </a:solidFill>
                <a:prstDash val="solid"/>
              </a:ln>
              <a:solidFill>
                <a:schemeClr val="bg1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92bf0631b[1]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0"/>
            <a:ext cx="7162800" cy="71628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52400" y="492204"/>
            <a:ext cx="8763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EG" sz="6600" b="1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هل تكفى التوبة لعلاج الانسان ؟ </a:t>
            </a:r>
            <a:endParaRPr lang="en-US" sz="6600" b="1" cap="none" spc="0" dirty="0">
              <a:ln w="12700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43000" y="4343400"/>
            <a:ext cx="671850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7200" b="1" cap="none" spc="0" dirty="0" smtClean="0">
                <a:ln w="12700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التوبة لا تكفى لانها :-</a:t>
            </a:r>
            <a:endParaRPr lang="en-US" sz="7200" b="1" cap="none" spc="0" dirty="0">
              <a:ln w="12700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EV2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304800"/>
            <a:ext cx="8229600" cy="62484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981200" y="3657600"/>
            <a:ext cx="55643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لماذا خلق الله الانسان ؟ </a:t>
            </a:r>
            <a:endParaRPr 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0737"/>
            <a:ext cx="9144000" cy="678726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38200" y="1752600"/>
            <a:ext cx="7525675" cy="3416320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EG" sz="5400" b="1" cap="none" spc="0" dirty="0" smtClean="0">
                <a:ln w="1270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1- التوبة لا تقدر ان تغير طبيعة </a:t>
            </a:r>
          </a:p>
          <a:p>
            <a:pPr algn="ctr"/>
            <a:r>
              <a:rPr lang="en-US" sz="5400" b="1" cap="none" spc="0" dirty="0" smtClean="0">
                <a:ln w="1270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ar-EG" sz="5400" b="1" cap="none" spc="0" dirty="0" smtClean="0">
                <a:ln w="1270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الانسان ( التى فسدت )</a:t>
            </a:r>
          </a:p>
          <a:p>
            <a:pPr algn="ctr"/>
            <a:r>
              <a:rPr lang="ar-EG" sz="5400" b="1" dirty="0" smtClean="0">
                <a:ln w="1270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بل كل ما تستطيعه هو ان تمنعهم </a:t>
            </a:r>
          </a:p>
          <a:p>
            <a:pPr algn="ctr"/>
            <a:r>
              <a:rPr lang="ar-EG" sz="5400" b="1" cap="none" spc="0" dirty="0" smtClean="0">
                <a:ln w="12700">
                  <a:solidFill>
                    <a:schemeClr val="bg1">
                      <a:lumMod val="9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عن اعمال الخطية </a:t>
            </a:r>
            <a:endParaRPr lang="en-US" sz="5400" b="1" cap="none" spc="0" dirty="0">
              <a:ln w="12700">
                <a:solidFill>
                  <a:schemeClr val="bg1">
                    <a:lumMod val="9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jesus10gouz4[1]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62000" y="1524000"/>
            <a:ext cx="7550465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5400" b="1" cap="none" spc="0" dirty="0" smtClean="0">
                <a:ln w="12700">
                  <a:solidFill>
                    <a:schemeClr val="bg1">
                      <a:lumMod val="6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2- ان كانت حياة الانسان </a:t>
            </a:r>
          </a:p>
          <a:p>
            <a:pPr algn="ctr"/>
            <a:r>
              <a:rPr lang="ar-EG" sz="5400" b="1" dirty="0" smtClean="0">
                <a:ln w="12700">
                  <a:solidFill>
                    <a:schemeClr val="bg1">
                      <a:lumMod val="6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نابعة من التصاقة بالله الكلمة </a:t>
            </a:r>
          </a:p>
          <a:p>
            <a:pPr algn="ctr"/>
            <a:r>
              <a:rPr lang="ar-EG" sz="5400" b="1" cap="none" spc="0" dirty="0" smtClean="0">
                <a:ln w="12700">
                  <a:solidFill>
                    <a:schemeClr val="bg1">
                      <a:lumMod val="6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وحفظه نعمة صورة الكلمة فيه </a:t>
            </a:r>
          </a:p>
          <a:p>
            <a:pPr algn="ctr"/>
            <a:r>
              <a:rPr lang="ar-EG" sz="5400" b="1" dirty="0" smtClean="0">
                <a:ln w="12700">
                  <a:solidFill>
                    <a:schemeClr val="bg1">
                      <a:lumMod val="6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لذا عندما يحتاج الى الكلمة نفسه </a:t>
            </a:r>
          </a:p>
          <a:p>
            <a:pPr algn="ctr"/>
            <a:r>
              <a:rPr lang="ar-EG" sz="5400" b="1" cap="none" spc="0" dirty="0" smtClean="0">
                <a:ln w="12700">
                  <a:solidFill>
                    <a:schemeClr val="bg1">
                      <a:lumMod val="6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لكى يجدد الانسان </a:t>
            </a:r>
            <a:endParaRPr lang="en-US" sz="5400" b="1" cap="none" spc="0" dirty="0">
              <a:ln w="12700">
                <a:solidFill>
                  <a:schemeClr val="bg1">
                    <a:lumMod val="6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Jes_008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38883" y="1295400"/>
            <a:ext cx="8752717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هل يمكن تجديد الانسان بالنطق الالهى 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كما حدث فى الخلق ؟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لا ينفع هذا لان : </a:t>
            </a:r>
            <a:endParaRPr 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wo_scn01"/>
          <p:cNvPicPr>
            <a:picLocks noChangeAspect="1" noChangeArrowheads="1"/>
          </p:cNvPicPr>
          <p:nvPr/>
        </p:nvPicPr>
        <p:blipFill>
          <a:blip r:embed="rId2">
            <a:lum bright="30000" contrast="-6000"/>
          </a:blip>
          <a:srcRect/>
          <a:stretch>
            <a:fillRect/>
          </a:stretch>
        </p:blipFill>
        <p:spPr bwMode="auto">
          <a:xfrm>
            <a:off x="76200" y="0"/>
            <a:ext cx="9067800" cy="6858000"/>
          </a:xfrm>
          <a:prstGeom prst="rect">
            <a:avLst/>
          </a:prstGeom>
          <a:noFill/>
          <a:ln w="76200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60419" name="Rectangle 3"/>
          <p:cNvSpPr>
            <a:spLocks noChangeArrowheads="1"/>
          </p:cNvSpPr>
          <p:nvPr/>
        </p:nvSpPr>
        <p:spPr bwMode="auto">
          <a:xfrm>
            <a:off x="6705600" y="685800"/>
            <a:ext cx="1676400" cy="137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accent2">
                  <a:gamma/>
                  <a:shade val="46275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57150">
            <a:pattFill prst="pct80">
              <a:fgClr>
                <a:srgbClr val="B00022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EG" sz="3600" b="1" i="1">
                <a:solidFill>
                  <a:schemeClr val="bg1"/>
                </a:solidFill>
              </a:rPr>
              <a:t>الفصل </a:t>
            </a:r>
          </a:p>
          <a:p>
            <a:pPr algn="ctr"/>
            <a:r>
              <a:rPr lang="ar-EG" sz="3600" b="1" i="1">
                <a:solidFill>
                  <a:schemeClr val="bg1"/>
                </a:solidFill>
              </a:rPr>
              <a:t>44 </a:t>
            </a:r>
            <a:endParaRPr lang="en-US" sz="3600" b="1" i="1">
              <a:solidFill>
                <a:schemeClr val="bg1"/>
              </a:solidFill>
            </a:endParaRPr>
          </a:p>
        </p:txBody>
      </p:sp>
      <p:sp>
        <p:nvSpPr>
          <p:cNvPr id="60420" name="Rectangle 4"/>
          <p:cNvSpPr>
            <a:spLocks noChangeArrowheads="1"/>
          </p:cNvSpPr>
          <p:nvPr/>
        </p:nvSpPr>
        <p:spPr bwMode="auto">
          <a:xfrm>
            <a:off x="1219200" y="2438400"/>
            <a:ext cx="62484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800" b="1" u="sng">
                <a:solidFill>
                  <a:srgbClr val="660033"/>
                </a:solidFill>
              </a:rPr>
              <a:t>(1) الخلقة من العدم تختلف عن إصلاح ما هو موجود فعلاً</a:t>
            </a:r>
            <a:r>
              <a:rPr lang="en-US" sz="2800">
                <a:solidFill>
                  <a:srgbClr val="660033"/>
                </a:solidFill>
              </a:rPr>
              <a:t> </a:t>
            </a:r>
            <a:endParaRPr lang="ar-EG" sz="2800" b="1" u="sng">
              <a:solidFill>
                <a:srgbClr val="660033"/>
              </a:solidFill>
            </a:endParaRPr>
          </a:p>
          <a:p>
            <a:pPr algn="ctr"/>
            <a:r>
              <a:rPr lang="ar-EG" sz="2800" b="1" u="sng">
                <a:solidFill>
                  <a:srgbClr val="660033"/>
                </a:solidFill>
              </a:rPr>
              <a:t>2- الفساد وصل لجسده لذا لابد من التجسد </a:t>
            </a:r>
          </a:p>
          <a:p>
            <a:pPr algn="ctr"/>
            <a:r>
              <a:rPr lang="ar-EG" sz="2800" b="1" u="sng">
                <a:solidFill>
                  <a:srgbClr val="660033"/>
                </a:solidFill>
              </a:rPr>
              <a:t>3- لو التجسد تم خارج الجسد كان سلطان الموت اتكسر </a:t>
            </a:r>
          </a:p>
          <a:p>
            <a:pPr algn="ctr"/>
            <a:r>
              <a:rPr lang="ar-EG" sz="2800" b="1" u="sng">
                <a:solidFill>
                  <a:srgbClr val="660033"/>
                </a:solidFill>
              </a:rPr>
              <a:t>من الحياة وليس من الجسد الذي ساد عليه</a:t>
            </a:r>
            <a:endParaRPr lang="en-US" sz="2800" b="1" u="sng">
              <a:solidFill>
                <a:srgbClr val="660033"/>
              </a:solidFill>
            </a:endParaRPr>
          </a:p>
        </p:txBody>
      </p:sp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1981200" y="5486400"/>
            <a:ext cx="4495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EG" sz="3200" b="1" u="sng">
                <a:solidFill>
                  <a:srgbClr val="B00022"/>
                </a:solidFill>
              </a:rPr>
              <a:t>مثال القش والاسبستوس</a:t>
            </a:r>
            <a:endParaRPr lang="en-US" sz="3200" b="1" u="sng">
              <a:solidFill>
                <a:srgbClr val="B00022"/>
              </a:solidFill>
            </a:endParaRPr>
          </a:p>
        </p:txBody>
      </p:sp>
      <p:sp>
        <p:nvSpPr>
          <p:cNvPr id="60422" name="Rectangle 6"/>
          <p:cNvSpPr>
            <a:spLocks noChangeArrowheads="1"/>
          </p:cNvSpPr>
          <p:nvPr/>
        </p:nvSpPr>
        <p:spPr bwMode="auto">
          <a:xfrm>
            <a:off x="3429000" y="1905000"/>
            <a:ext cx="381000" cy="3810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ar-EG" sz="3200"/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3429000" y="3505200"/>
            <a:ext cx="381000" cy="3810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ar-EG" sz="3200"/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5943600" y="1066800"/>
            <a:ext cx="381000" cy="3810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EG" sz="3200"/>
              <a:t>=</a:t>
            </a:r>
            <a:endParaRPr lang="en-US" sz="3200"/>
          </a:p>
        </p:txBody>
      </p:sp>
      <p:sp>
        <p:nvSpPr>
          <p:cNvPr id="60425" name="AutoShape 9"/>
          <p:cNvSpPr>
            <a:spLocks noChangeArrowheads="1"/>
          </p:cNvSpPr>
          <p:nvPr/>
        </p:nvSpPr>
        <p:spPr bwMode="auto">
          <a:xfrm rot="10800000">
            <a:off x="1066800" y="228600"/>
            <a:ext cx="5562600" cy="2667000"/>
          </a:xfrm>
          <a:prstGeom prst="upArrow">
            <a:avLst>
              <a:gd name="adj1" fmla="val 50935"/>
              <a:gd name="adj2" fmla="val 24218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31765"/>
                  <a:invGamma/>
                </a:schemeClr>
              </a:gs>
            </a:gsLst>
            <a:lin ang="5400000" scaled="1"/>
          </a:gra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algn="ctr"/>
            <a:r>
              <a:rPr lang="ar-SA" sz="3200" b="1"/>
              <a:t>وإن كان الله</a:t>
            </a:r>
            <a:endParaRPr lang="ar-EG" sz="3200" b="1"/>
          </a:p>
          <a:p>
            <a:pPr algn="ctr"/>
            <a:r>
              <a:rPr lang="en-US" sz="3200" b="1"/>
              <a:t> </a:t>
            </a:r>
            <a:r>
              <a:rPr lang="ar-SA" sz="3200" b="1"/>
              <a:t>قد خلق الإنسان بكلمة</a:t>
            </a:r>
            <a:endParaRPr lang="ar-EG" sz="3200" b="1"/>
          </a:p>
          <a:p>
            <a:pPr algn="ctr"/>
            <a:r>
              <a:rPr lang="ar-SA" sz="3200" b="1"/>
              <a:t> فلماذا لا يخلّصه بكلمة</a:t>
            </a:r>
            <a:endParaRPr lang="en-US" sz="3200" b="1"/>
          </a:p>
          <a:p>
            <a:pPr algn="ctr"/>
            <a:endParaRPr 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04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 animBg="1"/>
      <p:bldP spid="60420" grpId="0"/>
      <p:bldP spid="60421" grpId="0"/>
      <p:bldP spid="60422" grpId="0"/>
      <p:bldP spid="60423" grpId="0"/>
      <p:bldP spid="60424" grpId="0"/>
      <p:bldP spid="6042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UPP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70092" y="941487"/>
            <a:ext cx="5155579" cy="50783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 </a:t>
            </a:r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بما ان الفساد اصبح </a:t>
            </a:r>
          </a:p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داخل الانسان 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وليس فقط خارجه </a:t>
            </a:r>
          </a:p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لذا احتاج الى ان 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تلتصق به الحياة </a:t>
            </a:r>
          </a:p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من الداخل ايضاً </a:t>
            </a:r>
            <a:endParaRPr 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olar-pow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81000" y="914400"/>
            <a:ext cx="8316700" cy="470898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5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- </a:t>
            </a:r>
            <a:r>
              <a:rPr lang="ar-EG" sz="5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كما ان القش تفنيه النار </a:t>
            </a:r>
          </a:p>
          <a:p>
            <a:pPr algn="ctr"/>
            <a:r>
              <a:rPr lang="ar-EG" sz="5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فإذا ابعدنا القش عن النار لا يحترق </a:t>
            </a:r>
          </a:p>
          <a:p>
            <a:pPr algn="ctr"/>
            <a:r>
              <a:rPr lang="ar-EG" sz="5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ولكن يظل قابل للاحتراق </a:t>
            </a:r>
          </a:p>
          <a:p>
            <a:pPr algn="ctr"/>
            <a:r>
              <a:rPr lang="ar-EG" sz="5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ولكن إذا غلفنا القش بالاسبستوس </a:t>
            </a:r>
          </a:p>
          <a:p>
            <a:pPr algn="ctr"/>
            <a:r>
              <a:rPr lang="ar-EG" sz="5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فأن القش لا يتعرض للحرق </a:t>
            </a:r>
          </a:p>
          <a:p>
            <a:pPr algn="ctr"/>
            <a:r>
              <a:rPr lang="ar-EG" sz="5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بالتحصن بالمادة الغير قابلة للاحتراق.. </a:t>
            </a:r>
            <a:endParaRPr lang="en-US" sz="5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olar-pow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143000" y="914400"/>
            <a:ext cx="6971780" cy="50783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فالله الكلمة تجسد ولبس جسداً </a:t>
            </a:r>
          </a:p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لكى لا يعود الموت والفساد 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يُرهب الجسد ( الانسان ) </a:t>
            </a:r>
          </a:p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لانه قد لبس الحياة ثوباً 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وهكذا اُبيد منه الفساد </a:t>
            </a:r>
          </a:p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الذى كان فيه  </a:t>
            </a:r>
            <a:endParaRPr 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DON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838200"/>
            <a:ext cx="9525000" cy="5262979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EG" sz="4800" b="1" cap="none" spc="0" dirty="0" smtClean="0">
                <a:ln w="12700">
                  <a:solidFill>
                    <a:srgbClr val="FFFF00"/>
                  </a:solidFill>
                  <a:prstDash val="solid"/>
                </a:ln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لذا فالتجسد هو الطريقة الوحيدة </a:t>
            </a:r>
          </a:p>
          <a:p>
            <a:pPr algn="ctr"/>
            <a:r>
              <a:rPr lang="ar-EG" sz="4800" b="1" dirty="0" smtClean="0">
                <a:ln w="12700">
                  <a:solidFill>
                    <a:srgbClr val="FFFF00"/>
                  </a:solidFill>
                  <a:prstDash val="solid"/>
                </a:ln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التى بها يمكن تجديد الانسان </a:t>
            </a:r>
          </a:p>
          <a:p>
            <a:pPr algn="ctr"/>
            <a:r>
              <a:rPr lang="ar-EG" sz="4800" b="1" cap="none" spc="0" dirty="0" smtClean="0">
                <a:ln w="12700">
                  <a:solidFill>
                    <a:srgbClr val="FFFF00"/>
                  </a:solidFill>
                  <a:prstDash val="solid"/>
                </a:ln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فالكلمة الذى خلق الانسان هو </a:t>
            </a:r>
          </a:p>
          <a:p>
            <a:pPr algn="ctr"/>
            <a:r>
              <a:rPr lang="ar-EG" sz="4800" b="1" dirty="0" smtClean="0">
                <a:ln w="12700">
                  <a:solidFill>
                    <a:srgbClr val="FFFF00"/>
                  </a:solidFill>
                  <a:prstDash val="solid"/>
                </a:ln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وحده القادر ان يأتى بالفاسد الى عدم الفساد </a:t>
            </a:r>
          </a:p>
          <a:p>
            <a:pPr algn="ctr"/>
            <a:r>
              <a:rPr lang="ar-EG" sz="4800" b="1" cap="none" spc="0" dirty="0" smtClean="0">
                <a:ln w="12700">
                  <a:solidFill>
                    <a:srgbClr val="FFFF00"/>
                  </a:solidFill>
                  <a:prstDash val="solid"/>
                </a:ln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وان يعيد خلق كل شئ </a:t>
            </a:r>
          </a:p>
          <a:p>
            <a:pPr algn="ctr"/>
            <a:r>
              <a:rPr lang="ar-EG" sz="4800" b="1" dirty="0" smtClean="0">
                <a:ln w="12700">
                  <a:solidFill>
                    <a:srgbClr val="FFFF00"/>
                  </a:solidFill>
                  <a:prstDash val="solid"/>
                </a:ln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 لانه هو اصل خلق الانسان ووجوده </a:t>
            </a:r>
          </a:p>
          <a:p>
            <a:pPr algn="ctr"/>
            <a:r>
              <a:rPr lang="ar-EG" sz="4800" b="1" cap="none" spc="0" dirty="0" smtClean="0">
                <a:ln w="12700">
                  <a:solidFill>
                    <a:srgbClr val="FFFF00"/>
                  </a:solidFill>
                  <a:prstDash val="solid"/>
                </a:ln>
                <a:gradFill flip="none" rotWithShape="1">
                  <a:gsLst>
                    <a:gs pos="0">
                      <a:srgbClr val="FF0000">
                        <a:shade val="30000"/>
                        <a:satMod val="115000"/>
                      </a:srgbClr>
                    </a:gs>
                    <a:gs pos="50000">
                      <a:srgbClr val="FF0000">
                        <a:shade val="67500"/>
                        <a:satMod val="115000"/>
                      </a:srgbClr>
                    </a:gs>
                    <a:gs pos="100000">
                      <a:srgbClr val="FF00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وهو سر تجديده ) </a:t>
            </a:r>
            <a:endParaRPr lang="en-US" sz="4800" b="1" cap="none" spc="0" dirty="0">
              <a:ln w="12700">
                <a:solidFill>
                  <a:srgbClr val="FFFF00"/>
                </a:solidFill>
                <a:prstDash val="solid"/>
              </a:ln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DORE8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140056" y="1771471"/>
            <a:ext cx="716574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72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ما هى بركات التجسد ؟ </a:t>
            </a:r>
            <a:endParaRPr lang="en-US" sz="72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wo_scn01"/>
          <p:cNvPicPr>
            <a:picLocks noChangeAspect="1" noChangeArrowheads="1"/>
          </p:cNvPicPr>
          <p:nvPr/>
        </p:nvPicPr>
        <p:blipFill>
          <a:blip r:embed="rId2">
            <a:lum bright="30000" contrast="-6000"/>
          </a:blip>
          <a:srcRect/>
          <a:stretch>
            <a:fillRect/>
          </a:stretch>
        </p:blipFill>
        <p:spPr bwMode="auto">
          <a:xfrm>
            <a:off x="76200" y="0"/>
            <a:ext cx="9067800" cy="6858000"/>
          </a:xfrm>
          <a:prstGeom prst="rect">
            <a:avLst/>
          </a:prstGeom>
          <a:noFill/>
          <a:ln w="76200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71684" name="Rectangle 4"/>
          <p:cNvSpPr>
            <a:spLocks noChangeArrowheads="1"/>
          </p:cNvSpPr>
          <p:nvPr/>
        </p:nvSpPr>
        <p:spPr bwMode="auto">
          <a:xfrm>
            <a:off x="838200" y="2971800"/>
            <a:ext cx="68580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ar-SA" sz="2800" b="1" u="sng" dirty="0" smtClean="0">
                <a:solidFill>
                  <a:srgbClr val="660033"/>
                </a:solidFill>
              </a:rPr>
              <a:t>كلمة </a:t>
            </a:r>
            <a:r>
              <a:rPr lang="ar-SA" sz="2800" b="1" u="sng" dirty="0">
                <a:solidFill>
                  <a:srgbClr val="660033"/>
                </a:solidFill>
              </a:rPr>
              <a:t>الله صار إنسانًا لكى يؤلهنا </a:t>
            </a:r>
            <a:r>
              <a:rPr lang="ar-SA" sz="2800" b="1" u="sng" dirty="0" smtClean="0">
                <a:solidFill>
                  <a:srgbClr val="660033"/>
                </a:solidFill>
              </a:rPr>
              <a:t>نحن</a:t>
            </a:r>
            <a:endParaRPr lang="ar-EG" sz="2800" b="1" u="sng" dirty="0" smtClean="0">
              <a:solidFill>
                <a:srgbClr val="660033"/>
              </a:solidFill>
            </a:endParaRPr>
          </a:p>
          <a:p>
            <a:pPr algn="ctr"/>
            <a:r>
              <a:rPr lang="ar-EG" sz="2800" b="1" u="sng" dirty="0" smtClean="0">
                <a:solidFill>
                  <a:srgbClr val="660033"/>
                </a:solidFill>
              </a:rPr>
              <a:t>( اى نشترك فى الحياة الالهية – حياة البر والقداسة )</a:t>
            </a:r>
            <a:r>
              <a:rPr lang="ar-SA" sz="2800" b="1" u="sng" dirty="0" smtClean="0">
                <a:solidFill>
                  <a:srgbClr val="660033"/>
                </a:solidFill>
              </a:rPr>
              <a:t> </a:t>
            </a:r>
            <a:endParaRPr lang="ar-EG" sz="2800" b="1" u="sng" dirty="0">
              <a:solidFill>
                <a:srgbClr val="660033"/>
              </a:solidFill>
            </a:endParaRPr>
          </a:p>
          <a:p>
            <a:pPr algn="ctr"/>
            <a:r>
              <a:rPr lang="ar-SA" sz="2800" b="1" u="sng" dirty="0">
                <a:solidFill>
                  <a:srgbClr val="660033"/>
                </a:solidFill>
              </a:rPr>
              <a:t>وأظهر نفسه في جسد لكى نحصل على معرفة الآب غير المنظور</a:t>
            </a:r>
            <a:endParaRPr lang="en-US" sz="2800" b="1" u="sng" dirty="0">
              <a:solidFill>
                <a:srgbClr val="660033"/>
              </a:solidFill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auto">
          <a:xfrm>
            <a:off x="3429000" y="1905000"/>
            <a:ext cx="381000" cy="3810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ar-EG" sz="3200"/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auto">
          <a:xfrm>
            <a:off x="3429000" y="3505200"/>
            <a:ext cx="381000" cy="3810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ar-EG" sz="3200"/>
          </a:p>
        </p:txBody>
      </p:sp>
      <p:sp>
        <p:nvSpPr>
          <p:cNvPr id="71688" name="AutoShape 8"/>
          <p:cNvSpPr>
            <a:spLocks noChangeArrowheads="1"/>
          </p:cNvSpPr>
          <p:nvPr/>
        </p:nvSpPr>
        <p:spPr bwMode="auto">
          <a:xfrm rot="10800000">
            <a:off x="1066800" y="228600"/>
            <a:ext cx="5562600" cy="2667000"/>
          </a:xfrm>
          <a:prstGeom prst="upArrow">
            <a:avLst>
              <a:gd name="adj1" fmla="val 50935"/>
              <a:gd name="adj2" fmla="val 24218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31765"/>
                  <a:invGamma/>
                </a:schemeClr>
              </a:gs>
            </a:gsLst>
            <a:lin ang="5400000" scaled="1"/>
          </a:gra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algn="ctr"/>
            <a:endParaRPr lang="ar-EG" sz="3200" b="1"/>
          </a:p>
          <a:p>
            <a:pPr algn="ctr"/>
            <a:endParaRPr lang="ar-EG" sz="3200" b="1"/>
          </a:p>
          <a:p>
            <a:pPr algn="ctr"/>
            <a:r>
              <a:rPr lang="ar-EG" sz="3200" b="1"/>
              <a:t>كلمة الله صار</a:t>
            </a:r>
          </a:p>
          <a:p>
            <a:pPr algn="ctr"/>
            <a:r>
              <a:rPr lang="ar-EG" sz="3200" b="1"/>
              <a:t>إنسان لكي يؤلهنا</a:t>
            </a:r>
          </a:p>
          <a:p>
            <a:pPr algn="ctr"/>
            <a:r>
              <a:rPr lang="ar-EG" sz="3200" b="1"/>
              <a:t>نحن</a:t>
            </a:r>
            <a:endParaRPr lang="en-US" sz="3200" b="1"/>
          </a:p>
          <a:p>
            <a:pPr algn="ctr"/>
            <a:endParaRPr 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6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/>
      <p:bldP spid="71685" grpId="0"/>
      <p:bldP spid="71686" grpId="0"/>
      <p:bldP spid="7168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luidity, Moorea Island From Above, French Polynesi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33400" y="1828800"/>
            <a:ext cx="8117928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1- الاشياء المخلوقه كلها والانسان 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مخلوقون من العدم </a:t>
            </a:r>
          </a:p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بدون وجود مادة موجودة سابقة </a:t>
            </a:r>
            <a:endParaRPr 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 Death1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6945"/>
            <a:ext cx="9144000" cy="682105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33400" y="1905000"/>
            <a:ext cx="8292655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1- بالتجسد هُزم الموت 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فالله الكلمة اتخذ جسداً </a:t>
            </a:r>
          </a:p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كأداة لابطال الموت فيه ( فى جسده )</a:t>
            </a: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JCC16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14400" y="2895600"/>
            <a:ext cx="7787709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2- اتى الينا فى تنازله </a:t>
            </a:r>
          </a:p>
          <a:p>
            <a:pPr algn="ctr"/>
            <a:r>
              <a:rPr lang="ar-EG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لُيظهر محبته لنا ويقتقدنا </a:t>
            </a:r>
            <a:endParaRPr lang="en-US" sz="6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tr ibrhm (54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38200" y="990600"/>
            <a:ext cx="7420622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6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3- ابطل عن البشر </a:t>
            </a:r>
          </a:p>
          <a:p>
            <a:pPr algn="ctr"/>
            <a:r>
              <a:rPr lang="ar-EG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ناموس الموت والفناء  وذلك </a:t>
            </a:r>
          </a:p>
          <a:p>
            <a:pPr algn="ctr"/>
            <a:r>
              <a:rPr lang="ar-EG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لان سلطان الموت اُستُنفذ</a:t>
            </a:r>
          </a:p>
          <a:p>
            <a:pPr algn="ctr"/>
            <a:r>
              <a:rPr lang="ar-EG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فى جسد الرب 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Jesheal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0600" y="838200"/>
            <a:ext cx="7451079" cy="50783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4- ايضاً فأن البشر الذين رجعوا 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الى الفساد بالمعصية 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يعيدهم الى عدم الفساد </a:t>
            </a:r>
          </a:p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ويحييهم من الموت بالجسد ...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بنعمة القيامة ويبيد الموت منهم </a:t>
            </a:r>
          </a:p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كما تُبيد النار القش </a:t>
            </a:r>
            <a:endParaRPr 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BOMAK~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9143999" cy="685799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66800" y="533400"/>
            <a:ext cx="6979796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5 - ومن ذلك الحين فصاعداً 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يُمنع الفساد من ان يسرى </a:t>
            </a:r>
          </a:p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فى جميع البشر بنعمة القيامة 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... فألبس الجميع عدم الفساد </a:t>
            </a:r>
          </a:p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بوعد القيامة من الاموات ... </a:t>
            </a:r>
            <a:endParaRPr 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62000" y="914400"/>
            <a:ext cx="7249099" cy="50783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وبالتالى فنحن الان لا نموت 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بعد كمدانين </a:t>
            </a:r>
          </a:p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بل كأناس يقومون من الموت 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ننتظر القيامة العامة للجميع </a:t>
            </a:r>
          </a:p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والتى سيبينها فى اوقاتها .. الله 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الذى اتمها والذى وهبنا اياها </a:t>
            </a:r>
            <a:endParaRPr lang="ar-EG" sz="5400" b="1" cap="none" spc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JCC19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38200" y="1447800"/>
            <a:ext cx="7491153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8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6- قوّم اهمال البشر </a:t>
            </a:r>
          </a:p>
          <a:p>
            <a:pPr algn="ctr"/>
            <a:r>
              <a:rPr lang="ar-EG" sz="8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بتعاليمه </a:t>
            </a:r>
            <a:endParaRPr lang="en-US" sz="8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ETHESD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09600" y="1752600"/>
            <a:ext cx="7707559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7- بقوته الخاصة </a:t>
            </a:r>
          </a:p>
          <a:p>
            <a:pPr algn="ctr"/>
            <a:r>
              <a:rPr lang="ar-EG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اصلح كل احوال البشر </a:t>
            </a:r>
            <a:endParaRPr lang="en-US" sz="8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ww-St-Takla-org___Jesus-The-Good-Shepherd-0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839200" cy="662628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219200" y="1600200"/>
            <a:ext cx="65532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ar-EG" sz="8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9- اعاد للأنسان </a:t>
            </a:r>
          </a:p>
          <a:p>
            <a:pPr algn="ctr"/>
            <a:r>
              <a:rPr lang="ar-EG" sz="8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معرفته بالله </a:t>
            </a:r>
            <a:endParaRPr lang="en-US" sz="88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JESUS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304800"/>
            <a:ext cx="8153400" cy="62484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295400" y="609600"/>
            <a:ext cx="6324600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EG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عن طريق معرفة الابن </a:t>
            </a:r>
          </a:p>
          <a:p>
            <a:pPr algn="ctr"/>
            <a:r>
              <a:rPr lang="ar-EG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نعرف الاب </a:t>
            </a:r>
          </a:p>
          <a:p>
            <a:pPr algn="ctr"/>
            <a:r>
              <a:rPr lang="ar-EG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ومعرفة </a:t>
            </a:r>
            <a:r>
              <a:rPr lang="ar-EG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الخالق هى الحياة </a:t>
            </a:r>
            <a:r>
              <a:rPr lang="ar-EG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السعيدة </a:t>
            </a:r>
          </a:p>
          <a:p>
            <a:pPr algn="ctr"/>
            <a:r>
              <a:rPr lang="ar-EG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المغبوطة </a:t>
            </a: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religious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0"/>
            <a:ext cx="8305800" cy="621063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600200" y="1981200"/>
            <a:ext cx="63246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2- بسبب صلاح الله 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لان الله صالح </a:t>
            </a:r>
          </a:p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بل مصدر الصلاح </a:t>
            </a:r>
            <a:endParaRPr 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arth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0"/>
            <a:ext cx="8077200" cy="6858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Rectangle 3"/>
          <p:cNvSpPr/>
          <p:nvPr/>
        </p:nvSpPr>
        <p:spPr>
          <a:xfrm>
            <a:off x="1295400" y="1752600"/>
            <a:ext cx="666079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معرفة الله تتم بالشركة 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وليس مجرد معلومات نظرية </a:t>
            </a:r>
            <a:endParaRPr 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jesus4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52400"/>
            <a:ext cx="8382000" cy="62865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828800" y="990600"/>
            <a:ext cx="5835251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لذا نحتاج للاستنارة 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فى معرفة الله </a:t>
            </a:r>
          </a:p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الابن ليعطينا قوة الشركة 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مع الاب </a:t>
            </a:r>
          </a:p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فى الروح القدس </a:t>
            </a:r>
            <a:endParaRPr 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ible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14401" y="2134612"/>
            <a:ext cx="716280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EG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ان نعمة مماثلة الصورة الالهية </a:t>
            </a:r>
          </a:p>
          <a:p>
            <a:pPr algn="ctr"/>
            <a:r>
              <a:rPr lang="ar-EG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 ظل الكلمة ) </a:t>
            </a:r>
          </a:p>
          <a:p>
            <a:pPr algn="ctr"/>
            <a:r>
              <a:rPr lang="ar-EG" sz="4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كانت كافية لكى نعرف الله الكلمة </a:t>
            </a:r>
          </a:p>
          <a:p>
            <a:pPr algn="ctr"/>
            <a:r>
              <a:rPr lang="ar-EG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( ونستطيع الدخول معه فى شركة ) </a:t>
            </a:r>
            <a:endParaRPr lang="en-US" sz="4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_sm00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81000" y="1371600"/>
            <a:ext cx="8366393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5400" b="0" cap="none" spc="0" dirty="0" smtClean="0">
                <a:ln w="18415" cmpd="sng">
                  <a:solidFill>
                    <a:schemeClr val="bg2">
                      <a:lumMod val="5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وبالسقوط احتاج الانسان </a:t>
            </a:r>
          </a:p>
          <a:p>
            <a:pPr algn="ctr"/>
            <a:r>
              <a:rPr lang="ar-EG" sz="5400" dirty="0" smtClean="0">
                <a:ln w="18415" cmpd="sng">
                  <a:solidFill>
                    <a:schemeClr val="bg2">
                      <a:lumMod val="5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الى إعادة صورة الله اليه </a:t>
            </a:r>
          </a:p>
          <a:p>
            <a:pPr algn="ctr"/>
            <a:r>
              <a:rPr lang="ar-EG" sz="5400" b="0" cap="none" spc="0" dirty="0" smtClean="0">
                <a:ln w="18415" cmpd="sng">
                  <a:solidFill>
                    <a:schemeClr val="bg2">
                      <a:lumMod val="5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لذا جاء صورة الله ورسم جوهرة </a:t>
            </a:r>
          </a:p>
          <a:p>
            <a:pPr algn="ctr"/>
            <a:r>
              <a:rPr lang="ar-EG" sz="5400" dirty="0" smtClean="0">
                <a:ln w="18415" cmpd="sng">
                  <a:solidFill>
                    <a:schemeClr val="bg2">
                      <a:lumMod val="5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اقنوم الابن ليعيد الانسان شركته </a:t>
            </a:r>
          </a:p>
          <a:p>
            <a:pPr algn="ctr"/>
            <a:r>
              <a:rPr lang="ar-EG" sz="5400" b="0" cap="none" spc="0" dirty="0" smtClean="0">
                <a:ln w="18415" cmpd="sng">
                  <a:solidFill>
                    <a:schemeClr val="bg2">
                      <a:lumMod val="50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فى الحياة الالهية وبالتالى معرفته بالله </a:t>
            </a:r>
            <a:endParaRPr lang="en-US" sz="5400" b="0" cap="none" spc="0" dirty="0">
              <a:ln w="18415" cmpd="sng">
                <a:solidFill>
                  <a:schemeClr val="bg2">
                    <a:lumMod val="50000"/>
                  </a:schemeClr>
                </a:solidFill>
                <a:prstDash val="solid"/>
              </a:ln>
              <a:solidFill>
                <a:schemeClr val="bg1">
                  <a:lumMod val="95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JESUS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304800"/>
            <a:ext cx="8153400" cy="62484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371600" y="2967335"/>
            <a:ext cx="6324600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EG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3- خلق الله الانسان </a:t>
            </a:r>
          </a:p>
          <a:p>
            <a:pPr algn="ctr"/>
            <a:r>
              <a:rPr lang="ar-EG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ليتمكن </a:t>
            </a:r>
          </a:p>
          <a:p>
            <a:pPr algn="ctr"/>
            <a:r>
              <a:rPr lang="ar-EG" sz="6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ان يُظهر له محبته </a:t>
            </a:r>
            <a:endParaRPr lang="en-US" sz="6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المسيح الراعي2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381000"/>
            <a:ext cx="8610600" cy="609599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66800" y="2438400"/>
            <a:ext cx="694292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كيف خُلق الانسان ؟ </a:t>
            </a:r>
            <a:endParaRPr lang="en-US" sz="80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7374116462776117pdbu6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228600"/>
            <a:ext cx="8077200" cy="630483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676400" y="1828800"/>
            <a:ext cx="5607625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1- الاب خلق كل الاشياء</a:t>
            </a:r>
          </a:p>
          <a:p>
            <a:pPr algn="ctr"/>
            <a:r>
              <a:rPr lang="ar-EG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من العدم </a:t>
            </a:r>
          </a:p>
          <a:p>
            <a:pPr algn="ctr"/>
            <a:r>
              <a:rPr lang="ar-EG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بكلمته يسوع المسيح </a:t>
            </a: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656</TotalTime>
  <Words>1154</Words>
  <Application>Microsoft Office PowerPoint</Application>
  <PresentationFormat>On-screen Show (4:3)</PresentationFormat>
  <Paragraphs>306</Paragraphs>
  <Slides>64</Slides>
  <Notes>59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5" baseType="lpstr">
      <vt:lpstr>Concourse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apomaqar</dc:creator>
  <cp:lastModifiedBy>abo maqer</cp:lastModifiedBy>
  <cp:revision>76</cp:revision>
  <dcterms:created xsi:type="dcterms:W3CDTF">2006-08-16T00:00:00Z</dcterms:created>
  <dcterms:modified xsi:type="dcterms:W3CDTF">2014-02-06T12:23:40Z</dcterms:modified>
</cp:coreProperties>
</file>