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Lst>
  <p:sldSz cx="9144000" cy="5143500" type="screen16x9"/>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CCAB"/>
    <a:srgbClr val="FDF0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04"/>
    <p:restoredTop sz="94685"/>
  </p:normalViewPr>
  <p:slideViewPr>
    <p:cSldViewPr>
      <p:cViewPr>
        <p:scale>
          <a:sx n="82" d="100"/>
          <a:sy n="82" d="100"/>
        </p:scale>
        <p:origin x="-1428" y="-5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8BC7D88D-514E-42AB-B785-0C617822440A}"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3711806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8BC7D88D-514E-42AB-B785-0C617822440A}"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4161489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8BC7D88D-514E-42AB-B785-0C617822440A}"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1240756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8BC7D88D-514E-42AB-B785-0C617822440A}"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2098516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C7D88D-514E-42AB-B785-0C617822440A}" type="datetimeFigureOut">
              <a:rPr lang="id-ID" smtClean="0"/>
              <a:t>18/09/2017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3102895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8BC7D88D-514E-42AB-B785-0C617822440A}" type="datetimeFigureOut">
              <a:rPr lang="id-ID" smtClean="0"/>
              <a:t>18/09/2017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1968693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8BC7D88D-514E-42AB-B785-0C617822440A}" type="datetimeFigureOut">
              <a:rPr lang="id-ID" smtClean="0"/>
              <a:t>18/09/2017</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1528986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8BC7D88D-514E-42AB-B785-0C617822440A}" type="datetimeFigureOut">
              <a:rPr lang="id-ID" smtClean="0"/>
              <a:t>18/09/2017</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835758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D88D-514E-42AB-B785-0C617822440A}" type="datetimeFigureOut">
              <a:rPr lang="id-ID" smtClean="0"/>
              <a:t>18/09/2017</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3601641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7D88D-514E-42AB-B785-0C617822440A}" type="datetimeFigureOut">
              <a:rPr lang="id-ID" smtClean="0"/>
              <a:t>18/09/2017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1701184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C7D88D-514E-42AB-B785-0C617822440A}" type="datetimeFigureOut">
              <a:rPr lang="id-ID" smtClean="0"/>
              <a:t>18/09/2017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9D51BC3-24ED-412A-A8D0-806F262ECFDD}" type="slidenum">
              <a:rPr lang="id-ID" smtClean="0"/>
              <a:t>‹#›</a:t>
            </a:fld>
            <a:endParaRPr lang="id-ID"/>
          </a:p>
        </p:txBody>
      </p:sp>
    </p:spTree>
    <p:extLst>
      <p:ext uri="{BB962C8B-B14F-4D97-AF65-F5344CB8AC3E}">
        <p14:creationId xmlns:p14="http://schemas.microsoft.com/office/powerpoint/2010/main" val="3760736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BC7D88D-514E-42AB-B785-0C617822440A}" type="datetimeFigureOut">
              <a:rPr lang="id-ID" smtClean="0"/>
              <a:t>18/09/2017</a:t>
            </a:fld>
            <a:endParaRPr lang="id-ID"/>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9D51BC3-24ED-412A-A8D0-806F262ECFDD}" type="slidenum">
              <a:rPr lang="id-ID" smtClean="0"/>
              <a:t>‹#›</a:t>
            </a:fld>
            <a:endParaRPr lang="id-ID"/>
          </a:p>
        </p:txBody>
      </p:sp>
      <p:grpSp>
        <p:nvGrpSpPr>
          <p:cNvPr id="8" name="Group 7"/>
          <p:cNvGrpSpPr/>
          <p:nvPr userDrawn="1"/>
        </p:nvGrpSpPr>
        <p:grpSpPr>
          <a:xfrm>
            <a:off x="0" y="4351845"/>
            <a:ext cx="9144000" cy="798513"/>
            <a:chOff x="0" y="2952750"/>
            <a:chExt cx="9144000" cy="798513"/>
          </a:xfrm>
        </p:grpSpPr>
        <p:pic>
          <p:nvPicPr>
            <p:cNvPr id="9" name="Picture 2" descr="E:\ELISA\ERLANGGA LISA\2017\TEMPLATE PPT\SMP Penjaskes Orkes (K13N)\SMP Penjaskes Orkes (K13N) banner.pn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017219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be 13"/>
          <p:cNvSpPr/>
          <p:nvPr/>
        </p:nvSpPr>
        <p:spPr>
          <a:xfrm>
            <a:off x="648570" y="438150"/>
            <a:ext cx="2895600" cy="3828777"/>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5" tIns="45708" rIns="91415" bIns="45708" rtlCol="0" anchor="ctr"/>
          <a:lstStyle/>
          <a:p>
            <a:pPr algn="ctr"/>
            <a:endParaRPr lang="en-US" dirty="0"/>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336" y="599908"/>
            <a:ext cx="2704230" cy="3667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3921927" y="1508293"/>
            <a:ext cx="4621728" cy="646307"/>
          </a:xfrm>
          <a:prstGeom prst="rect">
            <a:avLst/>
          </a:prstGeom>
          <a:noFill/>
        </p:spPr>
        <p:txBody>
          <a:bodyPr wrap="none" lIns="91415" tIns="45708" rIns="91415" bIns="45708">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600" b="1" dirty="0">
                <a:ln w="0"/>
                <a:latin typeface="Arial" panose="020B0604020202020204" pitchFamily="34" charset="0"/>
                <a:cs typeface="Arial" panose="020B0604020202020204" pitchFamily="34" charset="0"/>
              </a:rPr>
              <a:t>Media </a:t>
            </a:r>
            <a:r>
              <a:rPr lang="en-US" sz="3600" b="1" dirty="0" err="1">
                <a:ln w="0"/>
                <a:latin typeface="Arial" panose="020B0604020202020204" pitchFamily="34" charset="0"/>
                <a:cs typeface="Arial" panose="020B0604020202020204" pitchFamily="34" charset="0"/>
              </a:rPr>
              <a:t>Pembelajaran</a:t>
            </a:r>
            <a:endParaRPr lang="en-US" sz="3600" b="1" dirty="0">
              <a:ln w="0"/>
              <a:latin typeface="Arial" panose="020B0604020202020204" pitchFamily="34" charset="0"/>
              <a:cs typeface="Arial" panose="020B0604020202020204" pitchFamily="34" charset="0"/>
            </a:endParaRPr>
          </a:p>
        </p:txBody>
      </p:sp>
      <p:sp>
        <p:nvSpPr>
          <p:cNvPr id="20" name="Rectangle 19"/>
          <p:cNvSpPr/>
          <p:nvPr/>
        </p:nvSpPr>
        <p:spPr>
          <a:xfrm>
            <a:off x="4126987" y="2127126"/>
            <a:ext cx="4211607" cy="1508081"/>
          </a:xfrm>
          <a:prstGeom prst="rect">
            <a:avLst/>
          </a:prstGeom>
          <a:noFill/>
        </p:spPr>
        <p:txBody>
          <a:bodyPr wrap="square" lIns="91415" tIns="45708" rIns="91415" bIns="45708">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400" b="1" dirty="0" smtClean="0">
                <a:ln w="0"/>
                <a:solidFill>
                  <a:schemeClr val="accent6">
                    <a:lumMod val="75000"/>
                  </a:schemeClr>
                </a:solidFill>
                <a:latin typeface="Arial" panose="020B0604020202020204" pitchFamily="34" charset="0"/>
                <a:cs typeface="Arial" panose="020B0604020202020204" pitchFamily="34" charset="0"/>
              </a:rPr>
              <a:t>PRAKARYA</a:t>
            </a:r>
          </a:p>
          <a:p>
            <a:pPr algn="ctr"/>
            <a:endParaRPr lang="en-US" sz="2400" b="1" dirty="0">
              <a:ln w="0"/>
              <a:solidFill>
                <a:schemeClr val="tx1">
                  <a:lumMod val="65000"/>
                  <a:lumOff val="35000"/>
                </a:schemeClr>
              </a:solidFill>
              <a:latin typeface="Arial" panose="020B0604020202020204" pitchFamily="34" charset="0"/>
              <a:cs typeface="Arial" panose="020B0604020202020204" pitchFamily="34" charset="0"/>
            </a:endParaRPr>
          </a:p>
          <a:p>
            <a:pPr algn="ctr"/>
            <a:r>
              <a:rPr lang="en-US" sz="2400" b="1" dirty="0" err="1">
                <a:ln w="0"/>
                <a:solidFill>
                  <a:schemeClr val="tx1">
                    <a:lumMod val="65000"/>
                    <a:lumOff val="35000"/>
                  </a:schemeClr>
                </a:solidFill>
                <a:latin typeface="Arial" panose="020B0604020202020204" pitchFamily="34" charset="0"/>
                <a:cs typeface="Arial" panose="020B0604020202020204" pitchFamily="34" charset="0"/>
              </a:rPr>
              <a:t>Untuk</a:t>
            </a:r>
            <a:r>
              <a:rPr lang="en-US" sz="2400" b="1" dirty="0">
                <a:ln w="0"/>
                <a:solidFill>
                  <a:schemeClr val="tx1">
                    <a:lumMod val="65000"/>
                    <a:lumOff val="35000"/>
                  </a:schemeClr>
                </a:solidFill>
                <a:latin typeface="Arial" panose="020B0604020202020204" pitchFamily="34" charset="0"/>
                <a:cs typeface="Arial" panose="020B0604020202020204" pitchFamily="34" charset="0"/>
              </a:rPr>
              <a:t> </a:t>
            </a:r>
            <a:r>
              <a:rPr lang="en-US" sz="2400" b="1" dirty="0" smtClean="0">
                <a:ln w="0"/>
                <a:solidFill>
                  <a:schemeClr val="tx1">
                    <a:lumMod val="65000"/>
                    <a:lumOff val="35000"/>
                  </a:schemeClr>
                </a:solidFill>
                <a:latin typeface="Arial" panose="020B0604020202020204" pitchFamily="34" charset="0"/>
                <a:cs typeface="Arial" panose="020B0604020202020204" pitchFamily="34" charset="0"/>
              </a:rPr>
              <a:t>SMP/MTs </a:t>
            </a:r>
            <a:r>
              <a:rPr lang="en-US" sz="2400" b="1" dirty="0" err="1">
                <a:ln w="0"/>
                <a:solidFill>
                  <a:schemeClr val="tx1">
                    <a:lumMod val="65000"/>
                    <a:lumOff val="35000"/>
                  </a:schemeClr>
                </a:solidFill>
                <a:latin typeface="Arial" panose="020B0604020202020204" pitchFamily="34" charset="0"/>
                <a:cs typeface="Arial" panose="020B0604020202020204" pitchFamily="34" charset="0"/>
              </a:rPr>
              <a:t>Kelas</a:t>
            </a:r>
            <a:r>
              <a:rPr lang="en-US" sz="2400" b="1" dirty="0">
                <a:ln w="0"/>
                <a:solidFill>
                  <a:schemeClr val="tx1">
                    <a:lumMod val="65000"/>
                    <a:lumOff val="35000"/>
                  </a:schemeClr>
                </a:solidFill>
                <a:latin typeface="Arial" panose="020B0604020202020204" pitchFamily="34" charset="0"/>
                <a:cs typeface="Arial" panose="020B0604020202020204" pitchFamily="34" charset="0"/>
              </a:rPr>
              <a:t> </a:t>
            </a:r>
            <a:r>
              <a:rPr lang="en-US" sz="2400" b="1" dirty="0" smtClean="0">
                <a:ln w="0"/>
                <a:solidFill>
                  <a:schemeClr val="tx1">
                    <a:lumMod val="65000"/>
                    <a:lumOff val="35000"/>
                  </a:schemeClr>
                </a:solidFill>
                <a:latin typeface="Arial" panose="020B0604020202020204" pitchFamily="34" charset="0"/>
                <a:cs typeface="Arial" panose="020B0604020202020204" pitchFamily="34" charset="0"/>
              </a:rPr>
              <a:t>VII </a:t>
            </a:r>
            <a:endParaRPr lang="en-US" sz="2400" b="1" dirty="0">
              <a:ln w="0"/>
              <a:solidFill>
                <a:schemeClr val="tx1">
                  <a:lumMod val="65000"/>
                  <a:lumOff val="3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6844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750"/>
                                        <p:tgtEl>
                                          <p:spTgt spid="1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 calcmode="lin" valueType="num">
                                      <p:cBhvr>
                                        <p:cTn id="10" dur="750" fill="hold"/>
                                        <p:tgtEl>
                                          <p:spTgt spid="20"/>
                                        </p:tgtEl>
                                        <p:attrNameLst>
                                          <p:attrName>ppt_w</p:attrName>
                                        </p:attrNameLst>
                                      </p:cBhvr>
                                      <p:tavLst>
                                        <p:tav tm="0">
                                          <p:val>
                                            <p:fltVal val="0"/>
                                          </p:val>
                                        </p:tav>
                                        <p:tav tm="100000">
                                          <p:val>
                                            <p:strVal val="#ppt_w"/>
                                          </p:val>
                                        </p:tav>
                                      </p:tavLst>
                                    </p:anim>
                                    <p:anim calcmode="lin" valueType="num">
                                      <p:cBhvr>
                                        <p:cTn id="11" dur="750" fill="hold"/>
                                        <p:tgtEl>
                                          <p:spTgt spid="20"/>
                                        </p:tgtEl>
                                        <p:attrNameLst>
                                          <p:attrName>ppt_h</p:attrName>
                                        </p:attrNameLst>
                                      </p:cBhvr>
                                      <p:tavLst>
                                        <p:tav tm="0">
                                          <p:val>
                                            <p:fltVal val="0"/>
                                          </p:val>
                                        </p:tav>
                                        <p:tav tm="100000">
                                          <p:val>
                                            <p:strVal val="#ppt_h"/>
                                          </p:val>
                                        </p:tav>
                                      </p:tavLst>
                                    </p:anim>
                                    <p:animEffect transition="in" filter="fade">
                                      <p:cBhvr>
                                        <p:cTn id="12"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owchart: Document 8"/>
          <p:cNvSpPr/>
          <p:nvPr/>
        </p:nvSpPr>
        <p:spPr>
          <a:xfrm>
            <a:off x="192156" y="915566"/>
            <a:ext cx="8772331" cy="4032448"/>
          </a:xfrm>
          <a:prstGeom prst="flowChartDocument">
            <a:avLst/>
          </a:prstGeom>
          <a:solidFill>
            <a:srgbClr val="FDF0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0" y="195486"/>
            <a:ext cx="9144000"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600" b="1" dirty="0" smtClean="0">
                <a:solidFill>
                  <a:schemeClr val="tx1"/>
                </a:solidFill>
                <a:latin typeface="Calibri" pitchFamily="34" charset="0"/>
                <a:cs typeface="Calibri" pitchFamily="34" charset="0"/>
              </a:rPr>
              <a:t>Cara megolah kulit nanas menjadi sirup:</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539552" y="1088612"/>
            <a:ext cx="8280920" cy="3789733"/>
          </a:xfrm>
          <a:prstGeom prst="rect">
            <a:avLst/>
          </a:prstGeom>
          <a:noFill/>
        </p:spPr>
        <p:txBody>
          <a:bodyPr wrap="square" numCol="2" spcCol="457200" rtlCol="0">
            <a:spAutoFit/>
          </a:bodyPr>
          <a:lstStyle/>
          <a:p>
            <a:pPr marL="342900" indent="-342900">
              <a:spcBef>
                <a:spcPts val="600"/>
              </a:spcBef>
              <a:buFont typeface="+mj-lt"/>
              <a:buAutoNum type="alphaLcPeriod"/>
            </a:pPr>
            <a:r>
              <a:rPr lang="id-ID" dirty="0" smtClean="0"/>
              <a:t>Kulit nanas diiris tipis lalu cuci dengan air garam hingga bersih. Garam berfungsi untuk menghilangkan gatal di kulit nanas.</a:t>
            </a:r>
          </a:p>
          <a:p>
            <a:pPr marL="342900" indent="-342900">
              <a:spcBef>
                <a:spcPts val="600"/>
              </a:spcBef>
              <a:buFont typeface="+mj-lt"/>
              <a:buAutoNum type="alphaLcPeriod"/>
            </a:pPr>
            <a:r>
              <a:rPr lang="id-ID" dirty="0" smtClean="0"/>
              <a:t>Irisan kulit nanas direbus bersama asem, belimbing, gula, dan kunyit hingga mendidih.</a:t>
            </a:r>
          </a:p>
          <a:p>
            <a:pPr marL="342900" indent="-342900">
              <a:spcBef>
                <a:spcPts val="600"/>
              </a:spcBef>
              <a:buFont typeface="+mj-lt"/>
              <a:buAutoNum type="alphaLcPeriod"/>
            </a:pPr>
            <a:r>
              <a:rPr lang="id-ID" dirty="0" smtClean="0"/>
              <a:t>Angkat dan tiriskan</a:t>
            </a:r>
          </a:p>
          <a:p>
            <a:pPr marL="342900" indent="-342900">
              <a:spcBef>
                <a:spcPts val="600"/>
              </a:spcBef>
              <a:buFont typeface="+mj-lt"/>
              <a:buAutoNum type="alphaLcPeriod"/>
            </a:pPr>
            <a:r>
              <a:rPr lang="id-ID" dirty="0" smtClean="0"/>
              <a:t>Pisahkan ampas dan sari buah nanas dengan cara menyaringnya menggunakan kain atau alat penyaring lainnya.</a:t>
            </a:r>
          </a:p>
          <a:p>
            <a:pPr marL="342900" indent="-342900">
              <a:spcBef>
                <a:spcPts val="600"/>
              </a:spcBef>
              <a:buFont typeface="+mj-lt"/>
              <a:buAutoNum type="alphaLcPeriod"/>
            </a:pPr>
            <a:r>
              <a:rPr lang="id-ID" dirty="0" smtClean="0"/>
              <a:t>Sari nanas direbus kembali hingga mendidih, tambahkan putih telur aduk rata. Putih telur berfungsi mengikat sisa kotoran dari perasan nanas.</a:t>
            </a:r>
          </a:p>
          <a:p>
            <a:pPr marL="342900" indent="-342900">
              <a:spcBef>
                <a:spcPts val="600"/>
              </a:spcBef>
              <a:buFont typeface="+mj-lt"/>
              <a:buAutoNum type="alphaLcPeriod"/>
            </a:pPr>
            <a:r>
              <a:rPr lang="id-ID" dirty="0" smtClean="0"/>
              <a:t>Setelah diaduk gumpalan putih telur disaring kembali sehingga menghasilkan perasan air sari nanas yang bersih. Sirup nanas siap dihidangkan </a:t>
            </a:r>
            <a:endParaRPr lang="id-ID" dirty="0"/>
          </a:p>
        </p:txBody>
      </p:sp>
      <p:grpSp>
        <p:nvGrpSpPr>
          <p:cNvPr id="5" name="Group 4"/>
          <p:cNvGrpSpPr/>
          <p:nvPr/>
        </p:nvGrpSpPr>
        <p:grpSpPr>
          <a:xfrm>
            <a:off x="12138" y="4370798"/>
            <a:ext cx="9131862" cy="772702"/>
            <a:chOff x="0" y="2952750"/>
            <a:chExt cx="9144000" cy="798513"/>
          </a:xfrm>
        </p:grpSpPr>
        <p:pic>
          <p:nvPicPr>
            <p:cNvPr id="7"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1">
                      <a:lumMod val="75000"/>
                    </a:schemeClr>
                  </a:solidFill>
                </a:rPr>
                <a:t>PRAKARYA</a:t>
              </a:r>
              <a:endParaRPr lang="en-US" sz="1600" b="1" dirty="0">
                <a:solidFill>
                  <a:schemeClr val="accent1">
                    <a:lumMod val="75000"/>
                  </a:schemeClr>
                </a:solidFill>
              </a:endParaRPr>
            </a:p>
          </p:txBody>
        </p:sp>
      </p:grpSp>
    </p:spTree>
    <p:extLst>
      <p:ext uri="{BB962C8B-B14F-4D97-AF65-F5344CB8AC3E}">
        <p14:creationId xmlns:p14="http://schemas.microsoft.com/office/powerpoint/2010/main" val="153002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000"/>
                            </p:stCondLst>
                            <p:childTnLst>
                              <p:par>
                                <p:cTn id="13" presetID="22" presetClass="entr" presetSubtype="1" fill="hold" grpId="0" nodeType="after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07504" y="1316256"/>
            <a:ext cx="4608512" cy="2551638"/>
          </a:xfrm>
          <a:prstGeom prst="roundRect">
            <a:avLst/>
          </a:prstGeom>
          <a:solidFill>
            <a:srgbClr val="F7CCAB">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107504" y="508186"/>
            <a:ext cx="2439251"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600" b="1" dirty="0">
                <a:solidFill>
                  <a:schemeClr val="tx1"/>
                </a:solidFill>
                <a:latin typeface="Calibri" pitchFamily="34" charset="0"/>
                <a:cs typeface="Calibri" pitchFamily="34" charset="0"/>
              </a:rPr>
              <a:t>2</a:t>
            </a:r>
            <a:r>
              <a:rPr lang="id-ID" sz="2600" b="1" dirty="0" smtClean="0">
                <a:solidFill>
                  <a:schemeClr val="tx1"/>
                </a:solidFill>
                <a:latin typeface="Calibri" pitchFamily="34" charset="0"/>
                <a:cs typeface="Calibri" pitchFamily="34" charset="0"/>
              </a:rPr>
              <a:t>. Kulit Pisang</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322853" y="1510993"/>
            <a:ext cx="4255216" cy="1938992"/>
          </a:xfrm>
          <a:prstGeom prst="rect">
            <a:avLst/>
          </a:prstGeom>
          <a:noFill/>
        </p:spPr>
        <p:txBody>
          <a:bodyPr wrap="square" rtlCol="0">
            <a:spAutoFit/>
          </a:bodyPr>
          <a:lstStyle/>
          <a:p>
            <a:r>
              <a:rPr lang="id-ID" sz="2400" dirty="0" smtClean="0"/>
              <a:t>Daging buah pisang biasa dimanfaatkan sebagai bahan membuat camilan keripik. Tidak hanya buahnya, kulit pisang pun dapat dijadikan keripik.</a:t>
            </a:r>
            <a:endParaRPr lang="id-ID" sz="2400" dirty="0"/>
          </a:p>
        </p:txBody>
      </p:sp>
      <p:sp>
        <p:nvSpPr>
          <p:cNvPr id="17" name="TextBox 16"/>
          <p:cNvSpPr txBox="1"/>
          <p:nvPr/>
        </p:nvSpPr>
        <p:spPr>
          <a:xfrm rot="16200000">
            <a:off x="7181711" y="2547241"/>
            <a:ext cx="1606530" cy="230832"/>
          </a:xfrm>
          <a:prstGeom prst="rect">
            <a:avLst/>
          </a:prstGeom>
          <a:noFill/>
        </p:spPr>
        <p:txBody>
          <a:bodyPr wrap="none" rtlCol="0">
            <a:spAutoFit/>
          </a:bodyPr>
          <a:lstStyle/>
          <a:p>
            <a:r>
              <a:rPr lang="id-ID" sz="900" dirty="0" smtClean="0">
                <a:solidFill>
                  <a:srgbClr val="FF0000"/>
                </a:solidFill>
              </a:rPr>
              <a:t>Sumber: </a:t>
            </a:r>
            <a:r>
              <a:rPr lang="id-ID" sz="900" i="1" dirty="0" smtClean="0">
                <a:solidFill>
                  <a:srgbClr val="FF0000"/>
                </a:solidFill>
              </a:rPr>
              <a:t>freegreatpicture.com</a:t>
            </a:r>
            <a:endParaRPr lang="id-ID" sz="900" i="1" dirty="0">
              <a:solidFill>
                <a:srgbClr val="FF0000"/>
              </a:solidFill>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1825" t="396" r="10222"/>
          <a:stretch/>
        </p:blipFill>
        <p:spPr>
          <a:xfrm>
            <a:off x="4896091" y="218414"/>
            <a:ext cx="4247909" cy="4150880"/>
          </a:xfrm>
          <a:prstGeom prst="rect">
            <a:avLst/>
          </a:prstGeom>
          <a:noFill/>
          <a:ln>
            <a:noFill/>
          </a:ln>
        </p:spPr>
      </p:pic>
      <p:grpSp>
        <p:nvGrpSpPr>
          <p:cNvPr id="7" name="Group 6"/>
          <p:cNvGrpSpPr/>
          <p:nvPr/>
        </p:nvGrpSpPr>
        <p:grpSpPr>
          <a:xfrm>
            <a:off x="12138" y="4370798"/>
            <a:ext cx="9131862" cy="772702"/>
            <a:chOff x="0" y="2952750"/>
            <a:chExt cx="9144000" cy="798513"/>
          </a:xfrm>
        </p:grpSpPr>
        <p:pic>
          <p:nvPicPr>
            <p:cNvPr id="8"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1">
                      <a:lumMod val="75000"/>
                    </a:schemeClr>
                  </a:solidFill>
                </a:rPr>
                <a:t>PRAKARYA</a:t>
              </a:r>
              <a:endParaRPr lang="en-US" sz="1600" b="1" dirty="0">
                <a:solidFill>
                  <a:schemeClr val="accent1">
                    <a:lumMod val="75000"/>
                  </a:schemeClr>
                </a:solidFill>
              </a:endParaRPr>
            </a:p>
          </p:txBody>
        </p:sp>
      </p:grpSp>
    </p:spTree>
    <p:extLst>
      <p:ext uri="{BB962C8B-B14F-4D97-AF65-F5344CB8AC3E}">
        <p14:creationId xmlns:p14="http://schemas.microsoft.com/office/powerpoint/2010/main" val="417256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750"/>
                            </p:stCondLst>
                            <p:childTnLst>
                              <p:par>
                                <p:cTn id="9" presetID="10" presetClass="entr" presetSubtype="0"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750"/>
                            </p:stCondLst>
                            <p:childTnLst>
                              <p:par>
                                <p:cTn id="13" presetID="22" presetClass="entr" presetSubtype="1" fill="hold" grpId="0" nodeType="after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4716016" y="195486"/>
            <a:ext cx="4320480" cy="4175312"/>
          </a:xfrm>
          <a:prstGeom prst="roundRect">
            <a:avLst/>
          </a:prstGeom>
          <a:solidFill>
            <a:schemeClr val="accent1">
              <a:lumMod val="20000"/>
              <a:lumOff val="80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a:off x="151739" y="195486"/>
            <a:ext cx="4126242" cy="4175312"/>
          </a:xfrm>
          <a:prstGeom prst="roundRect">
            <a:avLst/>
          </a:prstGeom>
          <a:solidFill>
            <a:srgbClr val="F7CCAB">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232262" y="1095840"/>
            <a:ext cx="51706" cy="405082"/>
          </a:xfrm>
          <a:prstGeom prst="rect">
            <a:avLst/>
          </a:prstGeom>
          <a:noFill/>
        </p:spPr>
        <p:txBody>
          <a:bodyPr wrap="square" rtlCol="0">
            <a:spAutoFit/>
          </a:bodyPr>
          <a:lstStyle/>
          <a:p>
            <a:endParaRPr lang="id-ID" dirty="0"/>
          </a:p>
        </p:txBody>
      </p:sp>
      <p:sp>
        <p:nvSpPr>
          <p:cNvPr id="12" name="TextBox 11"/>
          <p:cNvSpPr txBox="1"/>
          <p:nvPr/>
        </p:nvSpPr>
        <p:spPr>
          <a:xfrm>
            <a:off x="223746" y="339502"/>
            <a:ext cx="3556166" cy="1139595"/>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000" b="1" dirty="0" smtClean="0">
                <a:solidFill>
                  <a:schemeClr val="tx1"/>
                </a:solidFill>
                <a:latin typeface="Calibri" pitchFamily="34" charset="0"/>
                <a:cs typeface="Calibri" pitchFamily="34" charset="0"/>
              </a:rPr>
              <a:t>Bahan yang harus disiapkan untuk membuat keripik kulit pisang, yaitu:</a:t>
            </a:r>
            <a:endParaRPr lang="en-US" sz="2000" b="1" dirty="0">
              <a:solidFill>
                <a:schemeClr val="tx1"/>
              </a:solidFill>
              <a:latin typeface="Calibri" pitchFamily="34" charset="0"/>
              <a:cs typeface="Calibri" pitchFamily="34" charset="0"/>
            </a:endParaRPr>
          </a:p>
        </p:txBody>
      </p:sp>
      <p:sp>
        <p:nvSpPr>
          <p:cNvPr id="14" name="TextBox 13"/>
          <p:cNvSpPr txBox="1"/>
          <p:nvPr/>
        </p:nvSpPr>
        <p:spPr>
          <a:xfrm>
            <a:off x="378962" y="1544140"/>
            <a:ext cx="2158107" cy="1631216"/>
          </a:xfrm>
          <a:prstGeom prst="rect">
            <a:avLst/>
          </a:prstGeom>
          <a:noFill/>
        </p:spPr>
        <p:txBody>
          <a:bodyPr wrap="square" rtlCol="0">
            <a:spAutoFit/>
          </a:bodyPr>
          <a:lstStyle/>
          <a:p>
            <a:pPr marL="342900" indent="-342900">
              <a:buFont typeface="+mj-lt"/>
              <a:buAutoNum type="alphaLcPeriod"/>
            </a:pPr>
            <a:r>
              <a:rPr lang="id-ID" sz="2000" dirty="0" smtClean="0"/>
              <a:t>Kulit pisang,</a:t>
            </a:r>
          </a:p>
          <a:p>
            <a:pPr marL="342900" indent="-342900">
              <a:buFont typeface="+mj-lt"/>
              <a:buAutoNum type="alphaLcPeriod"/>
            </a:pPr>
            <a:r>
              <a:rPr lang="id-ID" sz="2000" dirty="0" smtClean="0"/>
              <a:t>Air kapur sirih,</a:t>
            </a:r>
          </a:p>
          <a:p>
            <a:pPr marL="342900" indent="-342900">
              <a:buFont typeface="+mj-lt"/>
              <a:buAutoNum type="alphaLcPeriod"/>
            </a:pPr>
            <a:r>
              <a:rPr lang="id-ID" sz="2000" dirty="0" smtClean="0"/>
              <a:t>Garam,</a:t>
            </a:r>
          </a:p>
          <a:p>
            <a:pPr marL="342900" indent="-342900">
              <a:buFont typeface="+mj-lt"/>
              <a:buAutoNum type="alphaLcPeriod"/>
            </a:pPr>
            <a:r>
              <a:rPr lang="id-ID" sz="2000" dirty="0" smtClean="0"/>
              <a:t>Gula, dan</a:t>
            </a:r>
          </a:p>
          <a:p>
            <a:pPr marL="342900" indent="-342900">
              <a:buFont typeface="+mj-lt"/>
              <a:buAutoNum type="alphaLcPeriod"/>
            </a:pPr>
            <a:r>
              <a:rPr lang="id-ID" sz="2000" dirty="0" smtClean="0"/>
              <a:t>Tepung.</a:t>
            </a:r>
            <a:endParaRPr lang="id-ID" sz="2000" dirty="0"/>
          </a:p>
        </p:txBody>
      </p:sp>
      <p:sp>
        <p:nvSpPr>
          <p:cNvPr id="8" name="TextBox 7"/>
          <p:cNvSpPr txBox="1"/>
          <p:nvPr/>
        </p:nvSpPr>
        <p:spPr>
          <a:xfrm>
            <a:off x="5076056" y="411510"/>
            <a:ext cx="3448153" cy="738664"/>
          </a:xfrm>
          <a:prstGeom prst="rect">
            <a:avLst/>
          </a:prstGeom>
          <a:noFill/>
        </p:spPr>
        <p:txBody>
          <a:bodyPr wrap="square" rtlCol="0">
            <a:spAutoFit/>
          </a:bodyPr>
          <a:lstStyle/>
          <a:p>
            <a:r>
              <a:rPr lang="id-ID" sz="2100" b="1" dirty="0" smtClean="0"/>
              <a:t>Langkah-langkah membuat keripik  kulit pisang</a:t>
            </a:r>
            <a:r>
              <a:rPr lang="en-US" sz="2100" b="1" dirty="0" smtClean="0"/>
              <a:t> </a:t>
            </a:r>
            <a:r>
              <a:rPr lang="id-ID" sz="2100" b="1" dirty="0" smtClean="0"/>
              <a:t>:</a:t>
            </a:r>
            <a:endParaRPr lang="id-ID" sz="2100" b="1" dirty="0"/>
          </a:p>
        </p:txBody>
      </p:sp>
      <p:sp>
        <p:nvSpPr>
          <p:cNvPr id="9" name="TextBox 8"/>
          <p:cNvSpPr txBox="1"/>
          <p:nvPr/>
        </p:nvSpPr>
        <p:spPr>
          <a:xfrm>
            <a:off x="4932040" y="1479097"/>
            <a:ext cx="3816424" cy="2585323"/>
          </a:xfrm>
          <a:prstGeom prst="rect">
            <a:avLst/>
          </a:prstGeom>
          <a:noFill/>
        </p:spPr>
        <p:txBody>
          <a:bodyPr wrap="square" rtlCol="0">
            <a:spAutoFit/>
          </a:bodyPr>
          <a:lstStyle/>
          <a:p>
            <a:pPr marL="342900" indent="-342900">
              <a:buFont typeface="+mj-lt"/>
              <a:buAutoNum type="alphaLcPeriod"/>
            </a:pPr>
            <a:r>
              <a:rPr lang="id-ID" dirty="0" smtClean="0"/>
              <a:t>Cuci bersih kulit pisang</a:t>
            </a:r>
          </a:p>
          <a:p>
            <a:pPr marL="342900" indent="-342900">
              <a:buFont typeface="+mj-lt"/>
              <a:buAutoNum type="alphaLcPeriod"/>
            </a:pPr>
            <a:r>
              <a:rPr lang="id-ID" dirty="0" smtClean="0"/>
              <a:t>Rendam kulit pisang dalam larutan kapur sirih selama </a:t>
            </a:r>
            <a:r>
              <a:rPr lang="en-US" dirty="0"/>
              <a:t> </a:t>
            </a:r>
            <a:r>
              <a:rPr lang="id-ID" dirty="0" smtClean="0"/>
              <a:t>20 menit.</a:t>
            </a:r>
          </a:p>
          <a:p>
            <a:pPr marL="342900" indent="-342900">
              <a:buFont typeface="+mj-lt"/>
              <a:buAutoNum type="alphaLcPeriod"/>
            </a:pPr>
            <a:r>
              <a:rPr lang="id-ID" dirty="0" smtClean="0"/>
              <a:t>Buatlah larutan garam dengan cara mencampurkan 1 sendok teh garam  kedalam 1 liter air. Rendam kulit pisang selama </a:t>
            </a:r>
            <a:r>
              <a:rPr lang="en-US" dirty="0" smtClean="0"/>
              <a:t> </a:t>
            </a:r>
            <a:r>
              <a:rPr lang="id-ID" dirty="0" smtClean="0"/>
              <a:t>20 menit untuk menghasilkan keripik </a:t>
            </a:r>
            <a:r>
              <a:rPr lang="en-US" dirty="0" smtClean="0"/>
              <a:t>         </a:t>
            </a:r>
            <a:r>
              <a:rPr lang="id-ID" dirty="0" smtClean="0"/>
              <a:t>kulit </a:t>
            </a:r>
            <a:r>
              <a:rPr lang="id-ID" dirty="0" smtClean="0"/>
              <a:t>pisang.</a:t>
            </a:r>
          </a:p>
        </p:txBody>
      </p:sp>
      <p:grpSp>
        <p:nvGrpSpPr>
          <p:cNvPr id="10" name="Group 9"/>
          <p:cNvGrpSpPr/>
          <p:nvPr/>
        </p:nvGrpSpPr>
        <p:grpSpPr>
          <a:xfrm>
            <a:off x="12138" y="4370798"/>
            <a:ext cx="9131862" cy="772702"/>
            <a:chOff x="0" y="2952750"/>
            <a:chExt cx="9144000" cy="798513"/>
          </a:xfrm>
        </p:grpSpPr>
        <p:pic>
          <p:nvPicPr>
            <p:cNvPr id="11"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1">
                      <a:lumMod val="75000"/>
                    </a:schemeClr>
                  </a:solidFill>
                </a:rPr>
                <a:t>PRAKARYA</a:t>
              </a:r>
              <a:endParaRPr lang="en-US" sz="1600" b="1" dirty="0">
                <a:solidFill>
                  <a:schemeClr val="accent1">
                    <a:lumMod val="75000"/>
                  </a:schemeClr>
                </a:solidFill>
              </a:endParaRPr>
            </a:p>
          </p:txBody>
        </p:sp>
      </p:grpSp>
    </p:spTree>
    <p:extLst>
      <p:ext uri="{BB962C8B-B14F-4D97-AF65-F5344CB8AC3E}">
        <p14:creationId xmlns:p14="http://schemas.microsoft.com/office/powerpoint/2010/main" val="2791353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750"/>
                            </p:stCondLst>
                            <p:childTnLst>
                              <p:par>
                                <p:cTn id="13" presetID="22" presetClass="entr" presetSubtype="8" fill="hold" grpId="0" nodeType="after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750"/>
                                        <p:tgtEl>
                                          <p:spTgt spid="14"/>
                                        </p:tgtEl>
                                      </p:cBhvr>
                                    </p:animEffect>
                                  </p:childTnLst>
                                </p:cTn>
                              </p:par>
                            </p:childTnLst>
                          </p:cTn>
                        </p:par>
                        <p:par>
                          <p:cTn id="16" fill="hold">
                            <p:stCondLst>
                              <p:cond delay="3000"/>
                            </p:stCondLst>
                            <p:childTnLst>
                              <p:par>
                                <p:cTn id="17" presetID="10" presetClass="entr" presetSubtype="0" fill="hold" grpId="0" nodeType="afterEffect">
                                  <p:stCondLst>
                                    <p:cond delay="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4000"/>
                            </p:stCondLst>
                            <p:childTnLst>
                              <p:par>
                                <p:cTn id="21" presetID="10" presetClass="entr" presetSubtype="0" fill="hold" grpId="0" nodeType="afterEffect">
                                  <p:stCondLst>
                                    <p:cond delay="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4750"/>
                            </p:stCondLst>
                            <p:childTnLst>
                              <p:par>
                                <p:cTn id="25" presetID="16" presetClass="entr" presetSubtype="21" fill="hold" grpId="0" nodeType="afterEffect">
                                  <p:stCondLst>
                                    <p:cond delay="50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P spid="12" grpId="0"/>
      <p:bldP spid="14"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17590" y="513737"/>
            <a:ext cx="4560480" cy="3714197"/>
          </a:xfrm>
          <a:prstGeom prst="roundRect">
            <a:avLst>
              <a:gd name="adj" fmla="val 9836"/>
            </a:avLst>
          </a:prstGeom>
          <a:solidFill>
            <a:schemeClr val="accent5">
              <a:lumMod val="20000"/>
              <a:lumOff val="80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70559" y="585745"/>
            <a:ext cx="4254541" cy="3714197"/>
          </a:xfrm>
        </p:spPr>
        <p:txBody>
          <a:bodyPr>
            <a:noAutofit/>
          </a:bodyPr>
          <a:lstStyle/>
          <a:p>
            <a:pPr marL="514350" indent="-514350">
              <a:buFont typeface="+mj-lt"/>
              <a:buAutoNum type="alphaLcPeriod" startAt="4"/>
            </a:pPr>
            <a:r>
              <a:rPr lang="id-ID" sz="2000" dirty="0" smtClean="0"/>
              <a:t>Buatlah larutan gula dengan cara mencampurkan 3 sendok makan gula ke dalam 1 liter air. Rendam kulit pisang sampai 20 menit untuk menghasilkan keripik kulit pisang manis.</a:t>
            </a:r>
          </a:p>
          <a:p>
            <a:pPr marL="514350" indent="-514350">
              <a:buFont typeface="+mj-lt"/>
              <a:buAutoNum type="alphaLcPeriod" startAt="4"/>
            </a:pPr>
            <a:r>
              <a:rPr lang="id-ID" sz="2000" dirty="0" smtClean="0"/>
              <a:t>Angkat dan tiriskan, lalu jemur dibawah matahari sampai kering</a:t>
            </a:r>
          </a:p>
          <a:p>
            <a:pPr marL="514350" indent="-514350">
              <a:buFont typeface="+mj-lt"/>
              <a:buAutoNum type="alphaLcPeriod" startAt="4"/>
            </a:pPr>
            <a:r>
              <a:rPr lang="id-ID" sz="2000" dirty="0" smtClean="0"/>
              <a:t>Goreng kulit pisang hingga matang dan berwarna kecokelatan.</a:t>
            </a:r>
            <a:endParaRPr lang="id-ID" sz="200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8204" t="1502" r="8204" b="1759"/>
          <a:stretch/>
        </p:blipFill>
        <p:spPr>
          <a:xfrm>
            <a:off x="4788024" y="625032"/>
            <a:ext cx="4355976" cy="3356659"/>
          </a:xfrm>
          <a:prstGeom prst="rect">
            <a:avLst/>
          </a:prstGeom>
          <a:noFill/>
          <a:ln>
            <a:noFill/>
          </a:ln>
        </p:spPr>
      </p:pic>
      <p:sp>
        <p:nvSpPr>
          <p:cNvPr id="5" name="Rectangle 4"/>
          <p:cNvSpPr/>
          <p:nvPr/>
        </p:nvSpPr>
        <p:spPr>
          <a:xfrm>
            <a:off x="7762940" y="3507854"/>
            <a:ext cx="1364476" cy="253916"/>
          </a:xfrm>
          <a:prstGeom prst="rect">
            <a:avLst/>
          </a:prstGeom>
        </p:spPr>
        <p:txBody>
          <a:bodyPr wrap="none">
            <a:spAutoFit/>
          </a:bodyPr>
          <a:lstStyle/>
          <a:p>
            <a:r>
              <a:rPr lang="id-ID" sz="1050" dirty="0">
                <a:solidFill>
                  <a:srgbClr val="FF0000"/>
                </a:solidFill>
              </a:rPr>
              <a:t>Sumber: </a:t>
            </a:r>
            <a:r>
              <a:rPr lang="id-ID" sz="1050" i="1" dirty="0" smtClean="0">
                <a:solidFill>
                  <a:srgbClr val="FF0000"/>
                </a:solidFill>
              </a:rPr>
              <a:t>pixabay.com</a:t>
            </a:r>
            <a:endParaRPr lang="id-ID" sz="1050" i="1" dirty="0">
              <a:solidFill>
                <a:srgbClr val="FF0000"/>
              </a:solidFill>
            </a:endParaRPr>
          </a:p>
        </p:txBody>
      </p:sp>
    </p:spTree>
    <p:extLst>
      <p:ext uri="{BB962C8B-B14F-4D97-AF65-F5344CB8AC3E}">
        <p14:creationId xmlns:p14="http://schemas.microsoft.com/office/powerpoint/2010/main" val="3709702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1000"/>
                            </p:stCondLst>
                            <p:childTnLst>
                              <p:par>
                                <p:cTn id="9" presetID="16" presetClass="entr" presetSubtype="2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Document 2"/>
          <p:cNvSpPr/>
          <p:nvPr/>
        </p:nvSpPr>
        <p:spPr>
          <a:xfrm>
            <a:off x="12138" y="1553920"/>
            <a:ext cx="3911790" cy="2816878"/>
          </a:xfrm>
          <a:prstGeom prst="flowChartDocumen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248" y="699542"/>
            <a:ext cx="4876800" cy="3249930"/>
          </a:xfrm>
          <a:prstGeom prst="rect">
            <a:avLst/>
          </a:prstGeom>
          <a:noFill/>
          <a:ln>
            <a:noFill/>
          </a:ln>
        </p:spPr>
      </p:pic>
      <p:sp>
        <p:nvSpPr>
          <p:cNvPr id="6" name="TextBox 5"/>
          <p:cNvSpPr txBox="1"/>
          <p:nvPr/>
        </p:nvSpPr>
        <p:spPr>
          <a:xfrm>
            <a:off x="4788024" y="1369254"/>
            <a:ext cx="45719" cy="369332"/>
          </a:xfrm>
          <a:prstGeom prst="rect">
            <a:avLst/>
          </a:prstGeom>
          <a:noFill/>
        </p:spPr>
        <p:txBody>
          <a:bodyPr wrap="square" rtlCol="0">
            <a:spAutoFit/>
          </a:bodyPr>
          <a:lstStyle/>
          <a:p>
            <a:endParaRPr lang="id-ID" dirty="0"/>
          </a:p>
        </p:txBody>
      </p:sp>
      <p:sp>
        <p:nvSpPr>
          <p:cNvPr id="12" name="TextBox 11"/>
          <p:cNvSpPr txBox="1"/>
          <p:nvPr/>
        </p:nvSpPr>
        <p:spPr>
          <a:xfrm>
            <a:off x="0" y="627534"/>
            <a:ext cx="3240361" cy="647153"/>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800" b="1" dirty="0" smtClean="0">
                <a:solidFill>
                  <a:schemeClr val="tx1"/>
                </a:solidFill>
                <a:latin typeface="Calibri" pitchFamily="34" charset="0"/>
                <a:cs typeface="Calibri" pitchFamily="34" charset="0"/>
              </a:rPr>
              <a:t>3. Kulit Jeruk</a:t>
            </a:r>
            <a:endParaRPr lang="en-US" sz="2800" b="1" dirty="0">
              <a:solidFill>
                <a:schemeClr val="tx1"/>
              </a:solidFill>
              <a:latin typeface="Calibri" pitchFamily="34" charset="0"/>
              <a:cs typeface="Calibri" pitchFamily="34" charset="0"/>
            </a:endParaRPr>
          </a:p>
        </p:txBody>
      </p:sp>
      <p:sp>
        <p:nvSpPr>
          <p:cNvPr id="14" name="TextBox 13"/>
          <p:cNvSpPr txBox="1"/>
          <p:nvPr/>
        </p:nvSpPr>
        <p:spPr>
          <a:xfrm>
            <a:off x="251520" y="1553920"/>
            <a:ext cx="3528392" cy="2308324"/>
          </a:xfrm>
          <a:prstGeom prst="rect">
            <a:avLst/>
          </a:prstGeom>
          <a:noFill/>
        </p:spPr>
        <p:txBody>
          <a:bodyPr wrap="square" rtlCol="0">
            <a:spAutoFit/>
          </a:bodyPr>
          <a:lstStyle/>
          <a:p>
            <a:r>
              <a:rPr lang="id-ID" sz="2400" dirty="0" smtClean="0"/>
              <a:t>Kulit jeruk dapat diolah menjadi beberapa produk pangan, yaitu teh kulit jeruk dan manisan. Berikut pengolahan produk makanan tersebut</a:t>
            </a:r>
            <a:r>
              <a:rPr lang="en-US" sz="2400" dirty="0" smtClean="0"/>
              <a:t> :</a:t>
            </a:r>
            <a:endParaRPr lang="id-ID" sz="2400" dirty="0"/>
          </a:p>
        </p:txBody>
      </p:sp>
      <p:sp>
        <p:nvSpPr>
          <p:cNvPr id="17" name="TextBox 16"/>
          <p:cNvSpPr txBox="1"/>
          <p:nvPr/>
        </p:nvSpPr>
        <p:spPr>
          <a:xfrm>
            <a:off x="4355976" y="3308246"/>
            <a:ext cx="1935145" cy="230832"/>
          </a:xfrm>
          <a:prstGeom prst="rect">
            <a:avLst/>
          </a:prstGeom>
          <a:noFill/>
        </p:spPr>
        <p:txBody>
          <a:bodyPr wrap="none" rtlCol="0">
            <a:spAutoFit/>
          </a:bodyPr>
          <a:lstStyle/>
          <a:p>
            <a:r>
              <a:rPr lang="id-ID" sz="900" dirty="0" smtClean="0"/>
              <a:t>Sumber: </a:t>
            </a:r>
            <a:r>
              <a:rPr lang="id-ID" sz="900" i="1" dirty="0" smtClean="0"/>
              <a:t>wikimedia.org/Veganbaking</a:t>
            </a:r>
            <a:endParaRPr lang="id-ID" sz="900" i="1" dirty="0"/>
          </a:p>
        </p:txBody>
      </p:sp>
    </p:spTree>
    <p:extLst>
      <p:ext uri="{BB962C8B-B14F-4D97-AF65-F5344CB8AC3E}">
        <p14:creationId xmlns:p14="http://schemas.microsoft.com/office/powerpoint/2010/main" val="297632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750"/>
                            </p:stCondLst>
                            <p:childTnLst>
                              <p:par>
                                <p:cTn id="9" presetID="1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750"/>
                            </p:stCondLst>
                            <p:childTnLst>
                              <p:par>
                                <p:cTn id="13" presetID="22" presetClass="entr" presetSubtype="8" fill="hold" grpId="0" nodeType="after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 Diagonal Corner Rectangle 14"/>
          <p:cNvSpPr/>
          <p:nvPr/>
        </p:nvSpPr>
        <p:spPr>
          <a:xfrm>
            <a:off x="323528" y="1234146"/>
            <a:ext cx="3684630" cy="2849771"/>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 Diagonal Corner Rectangle 3"/>
          <p:cNvSpPr/>
          <p:nvPr/>
        </p:nvSpPr>
        <p:spPr>
          <a:xfrm>
            <a:off x="4919818" y="1234146"/>
            <a:ext cx="3828646" cy="2849772"/>
          </a:xfrm>
          <a:prstGeom prst="round2Diag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467544" y="376714"/>
            <a:ext cx="3540614"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pPr marL="355600" indent="-355600" algn="ctr">
              <a:buFont typeface="+mj-lt"/>
              <a:buAutoNum type="alphaUcPeriod"/>
            </a:pPr>
            <a:r>
              <a:rPr lang="id-ID" sz="2600" b="1" dirty="0" smtClean="0">
                <a:solidFill>
                  <a:schemeClr val="tx1"/>
                </a:solidFill>
                <a:latin typeface="Calibri" pitchFamily="34" charset="0"/>
                <a:cs typeface="Calibri" pitchFamily="34" charset="0"/>
              </a:rPr>
              <a:t>Teh kulit Jeruk</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581667" y="1659963"/>
            <a:ext cx="3168352" cy="1938992"/>
          </a:xfrm>
          <a:prstGeom prst="rect">
            <a:avLst/>
          </a:prstGeom>
          <a:noFill/>
        </p:spPr>
        <p:txBody>
          <a:bodyPr wrap="square" rtlCol="0">
            <a:spAutoFit/>
          </a:bodyPr>
          <a:lstStyle/>
          <a:p>
            <a:r>
              <a:rPr lang="id-ID" sz="2000" dirty="0" smtClean="0"/>
              <a:t>Potong-potong atau rajang kulit jeruk, kemudian seduh dengan air panas dan tambahkan sedikit teh. Tambahkan pula gula sesuai selera.</a:t>
            </a:r>
            <a:endParaRPr lang="id-ID" sz="2000" dirty="0"/>
          </a:p>
        </p:txBody>
      </p:sp>
      <p:sp>
        <p:nvSpPr>
          <p:cNvPr id="9" name="TextBox 8"/>
          <p:cNvSpPr txBox="1"/>
          <p:nvPr/>
        </p:nvSpPr>
        <p:spPr>
          <a:xfrm>
            <a:off x="4644008" y="1352187"/>
            <a:ext cx="3960440" cy="2554545"/>
          </a:xfrm>
          <a:prstGeom prst="rect">
            <a:avLst/>
          </a:prstGeom>
          <a:noFill/>
        </p:spPr>
        <p:txBody>
          <a:bodyPr wrap="square" rtlCol="0">
            <a:spAutoFit/>
          </a:bodyPr>
          <a:lstStyle/>
          <a:p>
            <a:pPr indent="538163"/>
            <a:r>
              <a:rPr lang="id-ID" sz="2000" dirty="0" smtClean="0"/>
              <a:t>Bahan-bahan yang</a:t>
            </a:r>
            <a:r>
              <a:rPr lang="en-US" sz="2000" dirty="0" smtClean="0"/>
              <a:t> </a:t>
            </a:r>
            <a:r>
              <a:rPr lang="id-ID" sz="2000" dirty="0" smtClean="0"/>
              <a:t>dibutuhkan;</a:t>
            </a:r>
          </a:p>
          <a:p>
            <a:pPr marL="881063" indent="-342900">
              <a:buFont typeface="+mj-lt"/>
              <a:buAutoNum type="arabicParenR"/>
            </a:pPr>
            <a:r>
              <a:rPr lang="id-ID" sz="2000" dirty="0" smtClean="0"/>
              <a:t>2 buah jeruk sunkist, ambil kulitnya;</a:t>
            </a:r>
          </a:p>
          <a:p>
            <a:pPr marL="881063" indent="-342900">
              <a:buFont typeface="+mj-lt"/>
              <a:buAutoNum type="arabicParenR"/>
            </a:pPr>
            <a:r>
              <a:rPr lang="id-ID" sz="2000" dirty="0" smtClean="0"/>
              <a:t>200 gram gula pasir untuk merebus;</a:t>
            </a:r>
          </a:p>
          <a:p>
            <a:pPr marL="881063" indent="-342900">
              <a:buFont typeface="+mj-lt"/>
              <a:buAutoNum type="arabicParenR"/>
            </a:pPr>
            <a:r>
              <a:rPr lang="id-ID" sz="2000" dirty="0" smtClean="0"/>
              <a:t>300 mL air; dan</a:t>
            </a:r>
          </a:p>
          <a:p>
            <a:pPr marL="881063" indent="-342900">
              <a:buFont typeface="+mj-lt"/>
              <a:buAutoNum type="arabicParenR"/>
            </a:pPr>
            <a:r>
              <a:rPr lang="id-ID" sz="2000" dirty="0" smtClean="0"/>
              <a:t>100 gram gula pasir untuk taburan.</a:t>
            </a:r>
          </a:p>
        </p:txBody>
      </p:sp>
      <p:sp>
        <p:nvSpPr>
          <p:cNvPr id="10" name="TextBox 9"/>
          <p:cNvSpPr txBox="1"/>
          <p:nvPr/>
        </p:nvSpPr>
        <p:spPr>
          <a:xfrm>
            <a:off x="4860032" y="376713"/>
            <a:ext cx="3888432" cy="616375"/>
          </a:xfrm>
          <a:prstGeom prst="rect">
            <a:avLst/>
          </a:prstGeom>
          <a:solidFill>
            <a:schemeClr val="accent6">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pPr marL="355600" indent="-355600" algn="ctr">
              <a:buFont typeface="+mj-lt"/>
              <a:buAutoNum type="alphaUcPeriod" startAt="2"/>
            </a:pPr>
            <a:r>
              <a:rPr lang="id-ID" sz="2600" b="1" dirty="0" smtClean="0">
                <a:solidFill>
                  <a:schemeClr val="tx1"/>
                </a:solidFill>
                <a:latin typeface="Calibri" pitchFamily="34" charset="0"/>
                <a:cs typeface="Calibri" pitchFamily="34" charset="0"/>
              </a:rPr>
              <a:t>Manisan kulit jeruk</a:t>
            </a:r>
            <a:endParaRPr lang="en-US" sz="2600" b="1"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248944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2500"/>
                            </p:stCondLst>
                            <p:childTnLst>
                              <p:par>
                                <p:cTn id="17" presetID="22" presetClass="entr" presetSubtype="8" fill="hold" grpId="0" nodeType="after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750"/>
                                        <p:tgtEl>
                                          <p:spTgt spid="14"/>
                                        </p:tgtEl>
                                      </p:cBhvr>
                                    </p:animEffect>
                                  </p:childTnLst>
                                </p:cTn>
                              </p:par>
                            </p:childTnLst>
                          </p:cTn>
                        </p:par>
                        <p:par>
                          <p:cTn id="20" fill="hold">
                            <p:stCondLst>
                              <p:cond delay="3750"/>
                            </p:stCondLst>
                            <p:childTnLst>
                              <p:par>
                                <p:cTn id="21" presetID="10" presetClass="entr" presetSubtype="0" fill="hold" grpId="0" nodeType="afterEffect">
                                  <p:stCondLst>
                                    <p:cond delay="25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4500"/>
                            </p:stCondLst>
                            <p:childTnLst>
                              <p:par>
                                <p:cTn id="25" presetID="16" presetClass="entr" presetSubtype="21" fill="hold" grpId="0" nodeType="afterEffect">
                                  <p:stCondLst>
                                    <p:cond delay="50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12" grpId="0" animBg="1"/>
      <p:bldP spid="14" grpId="0"/>
      <p:bldP spid="9"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Diagonal Corner Rectangle 2"/>
          <p:cNvSpPr/>
          <p:nvPr/>
        </p:nvSpPr>
        <p:spPr>
          <a:xfrm>
            <a:off x="251520" y="1203598"/>
            <a:ext cx="8568952" cy="3312368"/>
          </a:xfrm>
          <a:prstGeom prst="round2DiagRect">
            <a:avLst>
              <a:gd name="adj1" fmla="val 10377"/>
              <a:gd name="adj2"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12138" y="267494"/>
            <a:ext cx="5711990"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600" b="1" dirty="0" smtClean="0">
                <a:solidFill>
                  <a:schemeClr val="tx1"/>
                </a:solidFill>
                <a:latin typeface="Calibri" pitchFamily="34" charset="0"/>
                <a:cs typeface="Calibri" pitchFamily="34" charset="0"/>
              </a:rPr>
              <a:t>Cara membuat manisan kulit jeruk</a:t>
            </a:r>
            <a:r>
              <a:rPr lang="en-US" sz="2600" b="1" dirty="0" smtClean="0">
                <a:solidFill>
                  <a:schemeClr val="tx1"/>
                </a:solidFill>
                <a:latin typeface="Calibri" pitchFamily="34" charset="0"/>
                <a:cs typeface="Calibri" pitchFamily="34" charset="0"/>
              </a:rPr>
              <a:t> :</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611560" y="1291023"/>
            <a:ext cx="7848872" cy="3079775"/>
          </a:xfrm>
          <a:prstGeom prst="rect">
            <a:avLst/>
          </a:prstGeom>
          <a:noFill/>
        </p:spPr>
        <p:txBody>
          <a:bodyPr wrap="square" numCol="2" spcCol="457200" rtlCol="0">
            <a:spAutoFit/>
          </a:bodyPr>
          <a:lstStyle/>
          <a:p>
            <a:pPr marL="274320" indent="-274320">
              <a:spcBef>
                <a:spcPts val="600"/>
              </a:spcBef>
              <a:buFont typeface="+mj-lt"/>
              <a:buAutoNum type="arabicParenR"/>
            </a:pPr>
            <a:r>
              <a:rPr lang="id-ID" sz="2000" dirty="0" smtClean="0"/>
              <a:t>Potong jeruk menjadi 4 bagian, lalu pisahkan dari buahnya.</a:t>
            </a:r>
          </a:p>
          <a:p>
            <a:pPr marL="274320" indent="-274320">
              <a:spcBef>
                <a:spcPts val="600"/>
              </a:spcBef>
              <a:buFont typeface="+mj-lt"/>
              <a:buAutoNum type="arabicParenR"/>
            </a:pPr>
            <a:r>
              <a:rPr lang="id-ID" sz="2000" dirty="0" smtClean="0"/>
              <a:t>Potong kulit jeruk memanjang seperti korek api.</a:t>
            </a:r>
          </a:p>
          <a:p>
            <a:pPr marL="274320" indent="-274320">
              <a:spcBef>
                <a:spcPts val="600"/>
              </a:spcBef>
              <a:buFont typeface="+mj-lt"/>
              <a:buAutoNum type="arabicParenR"/>
            </a:pPr>
            <a:r>
              <a:rPr lang="id-ID" sz="2000" dirty="0" smtClean="0"/>
              <a:t>Cuci kulit jeruk, kemudian rebus dalam air mendidih selama 15 menit.</a:t>
            </a:r>
          </a:p>
          <a:p>
            <a:pPr marL="274320" indent="-274320">
              <a:spcBef>
                <a:spcPts val="600"/>
              </a:spcBef>
              <a:buFont typeface="+mj-lt"/>
              <a:buAutoNum type="arabicParenR"/>
            </a:pPr>
            <a:r>
              <a:rPr lang="id-ID" sz="2000" dirty="0" smtClean="0"/>
              <a:t>Masukkan kulit jeruk ke dalam campuran air dan gula (3:1) dengan api kecil selama 30-45 menit, lalu tiriskan.</a:t>
            </a:r>
          </a:p>
          <a:p>
            <a:pPr marL="274320" indent="-274320">
              <a:spcBef>
                <a:spcPts val="600"/>
              </a:spcBef>
              <a:buFont typeface="+mj-lt"/>
              <a:buAutoNum type="arabicParenR"/>
            </a:pPr>
            <a:r>
              <a:rPr lang="id-ID" sz="2000" dirty="0" smtClean="0"/>
              <a:t>Gulung kulit jeruk ke dalam gula pasir. Pisahkan kulit jeruk yang sudah digulai pada satu wadah.</a:t>
            </a:r>
          </a:p>
          <a:p>
            <a:pPr marL="274320" indent="-274320">
              <a:spcBef>
                <a:spcPts val="600"/>
              </a:spcBef>
              <a:buFont typeface="+mj-lt"/>
              <a:buAutoNum type="arabicParenR"/>
            </a:pPr>
            <a:r>
              <a:rPr lang="id-ID" sz="2000" dirty="0" smtClean="0"/>
              <a:t>Diamkan benar-benar di udara terbuka selama 1 malam.</a:t>
            </a:r>
          </a:p>
          <a:p>
            <a:pPr marL="274320" indent="-274320">
              <a:spcBef>
                <a:spcPts val="600"/>
              </a:spcBef>
              <a:buFont typeface="+mj-lt"/>
              <a:buAutoNum type="arabicParenR"/>
            </a:pPr>
            <a:r>
              <a:rPr lang="id-ID" sz="2000" dirty="0" smtClean="0"/>
              <a:t>Keesokan harinya, manisan kulit jeruk telah siap dinikmati.</a:t>
            </a:r>
            <a:endParaRPr lang="id-ID" sz="2000" dirty="0"/>
          </a:p>
        </p:txBody>
      </p:sp>
    </p:spTree>
    <p:extLst>
      <p:ext uri="{BB962C8B-B14F-4D97-AF65-F5344CB8AC3E}">
        <p14:creationId xmlns:p14="http://schemas.microsoft.com/office/powerpoint/2010/main" val="2654629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750"/>
                            </p:stCondLst>
                            <p:childTnLst>
                              <p:par>
                                <p:cTn id="9" presetID="22" presetClass="entr" presetSubtype="8" fill="hold" grpId="0"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750"/>
                                        <p:tgtEl>
                                          <p:spTgt spid="14"/>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rot="16200000" flipV="1">
            <a:off x="706513" y="621880"/>
            <a:ext cx="2811070" cy="4199821"/>
          </a:xfrm>
          <a:prstGeom prst="round2Same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0972" t="1186" r="7058" b="3454"/>
          <a:stretch/>
        </p:blipFill>
        <p:spPr>
          <a:xfrm>
            <a:off x="4510215" y="434535"/>
            <a:ext cx="4633785" cy="4081431"/>
          </a:xfrm>
          <a:prstGeom prst="rect">
            <a:avLst/>
          </a:prstGeom>
          <a:noFill/>
          <a:ln>
            <a:noFill/>
          </a:ln>
        </p:spPr>
      </p:pic>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0" y="607548"/>
            <a:ext cx="3240361"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600" b="1" dirty="0" smtClean="0">
                <a:solidFill>
                  <a:schemeClr val="tx1"/>
                </a:solidFill>
                <a:latin typeface="Calibri" pitchFamily="34" charset="0"/>
                <a:cs typeface="Calibri" pitchFamily="34" charset="0"/>
              </a:rPr>
              <a:t>3. Kulit semangka</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395536" y="1499253"/>
            <a:ext cx="3456384" cy="2462213"/>
          </a:xfrm>
          <a:prstGeom prst="rect">
            <a:avLst/>
          </a:prstGeom>
          <a:noFill/>
        </p:spPr>
        <p:txBody>
          <a:bodyPr wrap="square" rtlCol="0">
            <a:spAutoFit/>
          </a:bodyPr>
          <a:lstStyle/>
          <a:p>
            <a:r>
              <a:rPr lang="id-ID" sz="2200" dirty="0" smtClean="0"/>
              <a:t>Kulit semangka dapat diolah menjadi dodol. Bahan-bahan yang harus disiapkan, yaitu:</a:t>
            </a:r>
          </a:p>
          <a:p>
            <a:pPr marL="342900" indent="-342900">
              <a:buFont typeface="+mj-lt"/>
              <a:buAutoNum type="alphaLcPeriod"/>
            </a:pPr>
            <a:r>
              <a:rPr lang="id-ID" sz="2200" dirty="0" smtClean="0"/>
              <a:t>Kulit semangka,</a:t>
            </a:r>
          </a:p>
          <a:p>
            <a:pPr marL="342900" indent="-342900">
              <a:buFont typeface="+mj-lt"/>
              <a:buAutoNum type="alphaLcPeriod"/>
            </a:pPr>
            <a:r>
              <a:rPr lang="id-ID" sz="2200" dirty="0" smtClean="0"/>
              <a:t>Kapur 1 sendok makan,</a:t>
            </a:r>
          </a:p>
          <a:p>
            <a:pPr marL="342900" indent="-342900">
              <a:buFont typeface="+mj-lt"/>
              <a:buAutoNum type="alphaLcPeriod"/>
            </a:pPr>
            <a:r>
              <a:rPr lang="id-ID" sz="2200" dirty="0" smtClean="0"/>
              <a:t>Air, dan</a:t>
            </a:r>
          </a:p>
          <a:p>
            <a:pPr marL="342900" indent="-342900">
              <a:buFont typeface="+mj-lt"/>
              <a:buAutoNum type="alphaLcPeriod"/>
            </a:pPr>
            <a:r>
              <a:rPr lang="id-ID" sz="2200" dirty="0" smtClean="0"/>
              <a:t>Gula pasir.</a:t>
            </a:r>
            <a:endParaRPr lang="id-ID" sz="2200" dirty="0"/>
          </a:p>
        </p:txBody>
      </p:sp>
      <p:sp>
        <p:nvSpPr>
          <p:cNvPr id="17" name="TextBox 16"/>
          <p:cNvSpPr txBox="1"/>
          <p:nvPr/>
        </p:nvSpPr>
        <p:spPr>
          <a:xfrm>
            <a:off x="7225123" y="4011910"/>
            <a:ext cx="1918877" cy="230832"/>
          </a:xfrm>
          <a:prstGeom prst="rect">
            <a:avLst/>
          </a:prstGeom>
          <a:noFill/>
        </p:spPr>
        <p:txBody>
          <a:bodyPr wrap="square" rtlCol="0">
            <a:spAutoFit/>
          </a:bodyPr>
          <a:lstStyle/>
          <a:p>
            <a:r>
              <a:rPr lang="id-ID" sz="900" dirty="0" smtClean="0">
                <a:solidFill>
                  <a:schemeClr val="bg1"/>
                </a:solidFill>
              </a:rPr>
              <a:t>Sumber: </a:t>
            </a:r>
            <a:r>
              <a:rPr lang="id-ID" sz="900" i="1" dirty="0" smtClean="0">
                <a:solidFill>
                  <a:schemeClr val="bg1"/>
                </a:solidFill>
              </a:rPr>
              <a:t>flickr.com/Rebecca Siegel</a:t>
            </a:r>
            <a:endParaRPr lang="id-ID" sz="900" i="1" dirty="0">
              <a:solidFill>
                <a:schemeClr val="bg1"/>
              </a:solidFill>
            </a:endParaRPr>
          </a:p>
        </p:txBody>
      </p:sp>
      <p:grpSp>
        <p:nvGrpSpPr>
          <p:cNvPr id="11" name="Group 10"/>
          <p:cNvGrpSpPr/>
          <p:nvPr/>
        </p:nvGrpSpPr>
        <p:grpSpPr>
          <a:xfrm>
            <a:off x="0" y="4351845"/>
            <a:ext cx="9144000" cy="798513"/>
            <a:chOff x="0" y="2952750"/>
            <a:chExt cx="9144000" cy="798513"/>
          </a:xfrm>
        </p:grpSpPr>
        <p:pic>
          <p:nvPicPr>
            <p:cNvPr id="13"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993251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75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750"/>
                            </p:stCondLst>
                            <p:childTnLst>
                              <p:par>
                                <p:cTn id="13" presetID="16" presetClass="entr" presetSubtype="21" fill="hold" grpId="0" nodeType="after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amond 3"/>
          <p:cNvSpPr/>
          <p:nvPr/>
        </p:nvSpPr>
        <p:spPr>
          <a:xfrm>
            <a:off x="467544" y="1282571"/>
            <a:ext cx="2232248" cy="1812904"/>
          </a:xfrm>
          <a:prstGeom prst="diamond">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Diamond 12"/>
          <p:cNvSpPr/>
          <p:nvPr/>
        </p:nvSpPr>
        <p:spPr>
          <a:xfrm>
            <a:off x="2195736" y="2067694"/>
            <a:ext cx="2232248" cy="1812904"/>
          </a:xfrm>
          <a:prstGeom prst="diamond">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1" y="123478"/>
            <a:ext cx="8316416"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600" b="1" dirty="0" smtClean="0">
                <a:solidFill>
                  <a:schemeClr val="tx1"/>
                </a:solidFill>
                <a:latin typeface="Calibri" pitchFamily="34" charset="0"/>
                <a:cs typeface="Calibri" pitchFamily="34" charset="0"/>
              </a:rPr>
              <a:t>Langkah-langkah membuat dodol kulit semangka</a:t>
            </a:r>
            <a:r>
              <a:rPr lang="en-US" sz="2600" b="1" dirty="0" smtClean="0">
                <a:solidFill>
                  <a:schemeClr val="tx1"/>
                </a:solidFill>
                <a:latin typeface="Calibri" pitchFamily="34" charset="0"/>
                <a:cs typeface="Calibri" pitchFamily="34" charset="0"/>
              </a:rPr>
              <a:t> :</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355801" y="1200840"/>
            <a:ext cx="4320481" cy="2862322"/>
          </a:xfrm>
          <a:prstGeom prst="rect">
            <a:avLst/>
          </a:prstGeom>
          <a:noFill/>
        </p:spPr>
        <p:txBody>
          <a:bodyPr wrap="square" rtlCol="0">
            <a:spAutoFit/>
          </a:bodyPr>
          <a:lstStyle/>
          <a:p>
            <a:pPr marL="342900" indent="-342900">
              <a:buFont typeface="+mj-lt"/>
              <a:buAutoNum type="arabicParenR"/>
            </a:pPr>
            <a:r>
              <a:rPr lang="id-ID" sz="2000" dirty="0" smtClean="0"/>
              <a:t>Potong kecil kulit semangka dan buang kulit hijau yang keras.</a:t>
            </a:r>
          </a:p>
          <a:p>
            <a:pPr marL="342900" indent="-342900">
              <a:buFont typeface="+mj-lt"/>
              <a:buAutoNum type="arabicParenR"/>
            </a:pPr>
            <a:r>
              <a:rPr lang="id-ID" sz="2000" dirty="0" smtClean="0"/>
              <a:t>Cuci dan rendam 2 jam dalam air kapur sirih, lalu cuci bersih.</a:t>
            </a:r>
          </a:p>
          <a:p>
            <a:pPr marL="342900" indent="-342900">
              <a:buFont typeface="+mj-lt"/>
              <a:buAutoNum type="arabicParenR"/>
            </a:pPr>
            <a:r>
              <a:rPr lang="id-ID" sz="2000" dirty="0" smtClean="0"/>
              <a:t>Rebus 1 liter air, kemudian masukkan ¾ kg gula pasir.</a:t>
            </a:r>
          </a:p>
          <a:p>
            <a:pPr marL="342900" indent="-342900">
              <a:buFont typeface="+mj-lt"/>
              <a:buAutoNum type="arabicParenR"/>
            </a:pPr>
            <a:r>
              <a:rPr lang="id-ID" sz="2000" dirty="0" smtClean="0"/>
              <a:t>Masukkan kulit semangka, aduk dan biarkan sampai airnya habis.</a:t>
            </a:r>
          </a:p>
          <a:p>
            <a:pPr marL="342900" indent="-342900">
              <a:buFont typeface="+mj-lt"/>
              <a:buAutoNum type="arabicParenR"/>
            </a:pPr>
            <a:r>
              <a:rPr lang="id-ID" sz="2000" dirty="0" smtClean="0"/>
              <a:t>Bentuk dan sajikan sesuai selera.</a:t>
            </a: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9261" t="-539" r="4556"/>
          <a:stretch/>
        </p:blipFill>
        <p:spPr>
          <a:xfrm>
            <a:off x="5289630" y="1131589"/>
            <a:ext cx="3854370" cy="3239209"/>
          </a:xfrm>
          <a:prstGeom prst="rect">
            <a:avLst/>
          </a:prstGeom>
          <a:noFill/>
          <a:ln>
            <a:noFill/>
          </a:ln>
        </p:spPr>
      </p:pic>
      <p:sp>
        <p:nvSpPr>
          <p:cNvPr id="7" name="TextBox 6"/>
          <p:cNvSpPr txBox="1"/>
          <p:nvPr/>
        </p:nvSpPr>
        <p:spPr>
          <a:xfrm>
            <a:off x="7820574" y="1200840"/>
            <a:ext cx="1199367" cy="230832"/>
          </a:xfrm>
          <a:prstGeom prst="rect">
            <a:avLst/>
          </a:prstGeom>
          <a:noFill/>
        </p:spPr>
        <p:txBody>
          <a:bodyPr wrap="none" rtlCol="0">
            <a:spAutoFit/>
          </a:bodyPr>
          <a:lstStyle/>
          <a:p>
            <a:r>
              <a:rPr lang="id-ID" sz="900" dirty="0" smtClean="0">
                <a:solidFill>
                  <a:schemeClr val="bg1"/>
                </a:solidFill>
              </a:rPr>
              <a:t>Sumber: </a:t>
            </a:r>
            <a:r>
              <a:rPr lang="id-ID" sz="900" i="1" dirty="0" smtClean="0">
                <a:solidFill>
                  <a:schemeClr val="bg1"/>
                </a:solidFill>
              </a:rPr>
              <a:t>pixabay.com</a:t>
            </a:r>
            <a:endParaRPr lang="id-ID" sz="900" i="1" dirty="0">
              <a:solidFill>
                <a:schemeClr val="bg1"/>
              </a:solidFill>
            </a:endParaRPr>
          </a:p>
        </p:txBody>
      </p:sp>
    </p:spTree>
    <p:extLst>
      <p:ext uri="{BB962C8B-B14F-4D97-AF65-F5344CB8AC3E}">
        <p14:creationId xmlns:p14="http://schemas.microsoft.com/office/powerpoint/2010/main" val="152158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6" presetClass="entr" presetSubtype="42"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1000"/>
                                  </p:stCondLst>
                                  <p:childTnLst>
                                    <p:set>
                                      <p:cBhvr>
                                        <p:cTn id="12" dur="1" fill="hold">
                                          <p:stCondLst>
                                            <p:cond delay="0"/>
                                          </p:stCondLst>
                                        </p:cTn>
                                        <p:tgtEl>
                                          <p:spTgt spid="4"/>
                                        </p:tgtEl>
                                        <p:attrNameLst>
                                          <p:attrName>style.visibility</p:attrName>
                                        </p:attrNameLst>
                                      </p:cBhvr>
                                      <p:to>
                                        <p:strVal val="visible"/>
                                      </p:to>
                                    </p:set>
                                    <p:animEffect transition="in" filter="barn(outHorizontal)">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2"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Document 4"/>
          <p:cNvSpPr/>
          <p:nvPr/>
        </p:nvSpPr>
        <p:spPr>
          <a:xfrm>
            <a:off x="107504" y="1273859"/>
            <a:ext cx="4536504" cy="3676495"/>
          </a:xfrm>
          <a:prstGeom prst="flowChartDocumen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0" name="TextBox 9"/>
          <p:cNvSpPr txBox="1"/>
          <p:nvPr/>
        </p:nvSpPr>
        <p:spPr>
          <a:xfrm>
            <a:off x="0" y="-20538"/>
            <a:ext cx="9144000" cy="1078040"/>
          </a:xfrm>
          <a:prstGeom prst="rect">
            <a:avLst/>
          </a:prstGeom>
          <a:solidFill>
            <a:srgbClr val="0070C0"/>
          </a:solidFill>
          <a:ln/>
        </p:spPr>
        <p:style>
          <a:lnRef idx="1">
            <a:schemeClr val="accent1"/>
          </a:lnRef>
          <a:fillRef idx="2">
            <a:schemeClr val="accent1"/>
          </a:fillRef>
          <a:effectRef idx="1">
            <a:schemeClr val="accent1"/>
          </a:effectRef>
          <a:fontRef idx="minor">
            <a:schemeClr val="dk1"/>
          </a:fontRef>
        </p:style>
        <p:txBody>
          <a:bodyPr wrap="square" lIns="214176" tIns="107087" rIns="214176" bIns="107087" rtlCol="0">
            <a:spAutoFit/>
          </a:bodyPr>
          <a:lstStyle/>
          <a:p>
            <a:pPr marL="514350" indent="-514350">
              <a:buFont typeface="+mj-lt"/>
              <a:buAutoNum type="alphaUcPeriod" startAt="3"/>
            </a:pPr>
            <a:r>
              <a:rPr lang="id-ID" sz="2800" b="1" dirty="0" smtClean="0">
                <a:solidFill>
                  <a:schemeClr val="bg1"/>
                </a:solidFill>
                <a:latin typeface="Calibri" pitchFamily="34" charset="0"/>
                <a:cs typeface="Calibri" pitchFamily="34" charset="0"/>
              </a:rPr>
              <a:t>PENGEMASAN DAN PENYAJIAN OLAHAN BAHAN </a:t>
            </a:r>
            <a:r>
              <a:rPr lang="en-US" sz="2800" b="1" dirty="0" smtClean="0">
                <a:solidFill>
                  <a:schemeClr val="bg1"/>
                </a:solidFill>
                <a:latin typeface="Calibri" pitchFamily="34" charset="0"/>
                <a:cs typeface="Calibri" pitchFamily="34" charset="0"/>
              </a:rPr>
              <a:t>  </a:t>
            </a:r>
            <a:r>
              <a:rPr lang="id-ID" sz="2800" b="1" dirty="0" smtClean="0">
                <a:solidFill>
                  <a:schemeClr val="bg1"/>
                </a:solidFill>
                <a:latin typeface="Calibri" pitchFamily="34" charset="0"/>
                <a:cs typeface="Calibri" pitchFamily="34" charset="0"/>
              </a:rPr>
              <a:t>SAMPING BUAH</a:t>
            </a:r>
            <a:endParaRPr lang="en-US" sz="2800" b="1" dirty="0">
              <a:solidFill>
                <a:schemeClr val="bg1"/>
              </a:solidFill>
              <a:latin typeface="Calibri" pitchFamily="34" charset="0"/>
              <a:cs typeface="Calibri" pitchFamily="34" charset="0"/>
            </a:endParaRPr>
          </a:p>
        </p:txBody>
      </p:sp>
      <p:sp>
        <p:nvSpPr>
          <p:cNvPr id="3" name="TextBox 2"/>
          <p:cNvSpPr txBox="1"/>
          <p:nvPr/>
        </p:nvSpPr>
        <p:spPr>
          <a:xfrm>
            <a:off x="251520" y="1273859"/>
            <a:ext cx="4268620" cy="3170099"/>
          </a:xfrm>
          <a:prstGeom prst="rect">
            <a:avLst/>
          </a:prstGeom>
          <a:noFill/>
        </p:spPr>
        <p:txBody>
          <a:bodyPr wrap="square" rtlCol="0">
            <a:spAutoFit/>
          </a:bodyPr>
          <a:lstStyle/>
          <a:p>
            <a:r>
              <a:rPr lang="id-ID" sz="2000" dirty="0" smtClean="0"/>
              <a:t>Sama halnya dengan pengemasan dan penyajian produk pangan dari buah segar, olahan hasil samping buah juga sbeaiknya dikemas dan disajikan dengan menarik. Diharapkan melalui pengemasan dan menyajian menarik produk pangan tersebut, orang-orang tertarik untuk mengkonsumsi, membeli dan mencoba membuat produk pangan tersebut. </a:t>
            </a:r>
            <a:endParaRPr lang="id-ID" sz="2000"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9681" t="4334" r="14853" b="10751"/>
          <a:stretch/>
        </p:blipFill>
        <p:spPr>
          <a:xfrm>
            <a:off x="4849792" y="1057502"/>
            <a:ext cx="4294208" cy="3711444"/>
          </a:xfrm>
          <a:prstGeom prst="rect">
            <a:avLst/>
          </a:prstGeom>
          <a:noFill/>
          <a:ln>
            <a:noFill/>
          </a:ln>
        </p:spPr>
      </p:pic>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435791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718326" y="66148"/>
            <a:ext cx="909651" cy="921426"/>
            <a:chOff x="4340143" y="1954100"/>
            <a:chExt cx="1428751" cy="1447246"/>
          </a:xfrm>
        </p:grpSpPr>
        <p:pic>
          <p:nvPicPr>
            <p:cNvPr id="8" name="Picture 2" descr="E:\ELISA\ERLANGGA LISA\2017\TEMPLATE PPT\SMP Penjaskes Orkes (K13N)\untuk BAB penja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0143" y="1954100"/>
              <a:ext cx="1428751" cy="144724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505453" y="2200668"/>
              <a:ext cx="1068128" cy="1015166"/>
            </a:xfrm>
            <a:prstGeom prst="rect">
              <a:avLst/>
            </a:prstGeom>
          </p:spPr>
          <p:txBody>
            <a:bodyPr wrap="square">
              <a:spAutoFit/>
            </a:bodyPr>
            <a:lstStyle/>
            <a:p>
              <a:pPr algn="ctr"/>
              <a:r>
                <a:rPr lang="en-US" b="1" dirty="0" smtClean="0">
                  <a:solidFill>
                    <a:schemeClr val="bg1"/>
                  </a:solidFill>
                </a:rPr>
                <a:t>BAB </a:t>
              </a:r>
            </a:p>
            <a:p>
              <a:pPr algn="ctr"/>
              <a:r>
                <a:rPr lang="id-ID" b="1" dirty="0" smtClean="0">
                  <a:solidFill>
                    <a:schemeClr val="bg1"/>
                  </a:solidFill>
                </a:rPr>
                <a:t>14</a:t>
              </a:r>
              <a:endParaRPr lang="en-US" b="1" dirty="0">
                <a:solidFill>
                  <a:schemeClr val="bg1"/>
                </a:solidFill>
              </a:endParaRPr>
            </a:p>
          </p:txBody>
        </p:sp>
      </p:grpSp>
      <p:sp>
        <p:nvSpPr>
          <p:cNvPr id="17" name="TextBox 16"/>
          <p:cNvSpPr txBox="1"/>
          <p:nvPr/>
        </p:nvSpPr>
        <p:spPr>
          <a:xfrm>
            <a:off x="35496" y="875835"/>
            <a:ext cx="4872963" cy="831819"/>
          </a:xfrm>
          <a:prstGeom prst="rect">
            <a:avLst/>
          </a:prstGeom>
          <a:no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pPr algn="ctr"/>
            <a:r>
              <a:rPr lang="id-ID" sz="2000" b="1" dirty="0" smtClean="0">
                <a:solidFill>
                  <a:srgbClr val="0070C0"/>
                </a:solidFill>
                <a:latin typeface="Calibri" pitchFamily="34" charset="0"/>
                <a:cs typeface="Calibri" pitchFamily="34" charset="0"/>
              </a:rPr>
              <a:t>MENGOLAH HASIL SAMPING BUAH MENJADI PRODUK TANGAN</a:t>
            </a:r>
            <a:endParaRPr lang="en-US" sz="2000" b="1" dirty="0">
              <a:solidFill>
                <a:srgbClr val="0070C0"/>
              </a:solidFill>
              <a:latin typeface="Calibri" pitchFamily="34" charset="0"/>
              <a:cs typeface="Calibri" pitchFamily="34" charset="0"/>
            </a:endParaRPr>
          </a:p>
        </p:txBody>
      </p:sp>
      <p:grpSp>
        <p:nvGrpSpPr>
          <p:cNvPr id="19" name="Group 18"/>
          <p:cNvGrpSpPr/>
          <p:nvPr/>
        </p:nvGrpSpPr>
        <p:grpSpPr>
          <a:xfrm>
            <a:off x="-14389" y="1635646"/>
            <a:ext cx="4922848" cy="3168352"/>
            <a:chOff x="-14389" y="2371220"/>
            <a:chExt cx="4959360" cy="3168352"/>
          </a:xfrm>
        </p:grpSpPr>
        <p:grpSp>
          <p:nvGrpSpPr>
            <p:cNvPr id="11" name="Group 10"/>
            <p:cNvGrpSpPr/>
            <p:nvPr/>
          </p:nvGrpSpPr>
          <p:grpSpPr>
            <a:xfrm>
              <a:off x="-14389" y="2371220"/>
              <a:ext cx="4959360" cy="3168352"/>
              <a:chOff x="-1" y="1628627"/>
              <a:chExt cx="4598022" cy="3168352"/>
            </a:xfrm>
          </p:grpSpPr>
          <p:sp>
            <p:nvSpPr>
              <p:cNvPr id="12" name="Rectangle 11"/>
              <p:cNvSpPr/>
              <p:nvPr/>
            </p:nvSpPr>
            <p:spPr>
              <a:xfrm>
                <a:off x="114888" y="1965435"/>
                <a:ext cx="4483133" cy="2831544"/>
              </a:xfrm>
              <a:prstGeom prst="rect">
                <a:avLst/>
              </a:prstGeom>
            </p:spPr>
            <p:txBody>
              <a:bodyPr wrap="square">
                <a:spAutoFit/>
              </a:bodyPr>
              <a:lstStyle/>
              <a:p>
                <a:pPr marL="317365" indent="-317365" eaLnBrk="0" hangingPunct="0">
                  <a:spcBef>
                    <a:spcPts val="600"/>
                  </a:spcBef>
                  <a:buFont typeface="Wingdings" pitchFamily="2" charset="2"/>
                  <a:buChar char="§"/>
                </a:pPr>
                <a:r>
                  <a:rPr lang="id-ID" sz="1400" dirty="0" smtClean="0">
                    <a:latin typeface="Calibri" pitchFamily="34" charset="0"/>
                    <a:cs typeface="Calibri" pitchFamily="34" charset="0"/>
                  </a:rPr>
                  <a:t>Menyatakan pendapat tentang keragaman hasil pengolahan hasil samping menjadi produk pangan sebagai ungkapan rasa bangga sebagai bangsa Indonesia dan wujud rasa syukur kepada Tuhan Yang Maha Esa;</a:t>
                </a:r>
              </a:p>
              <a:p>
                <a:pPr marL="317365" indent="-317365" eaLnBrk="0" hangingPunct="0">
                  <a:spcBef>
                    <a:spcPts val="600"/>
                  </a:spcBef>
                  <a:buFont typeface="Wingdings" pitchFamily="2" charset="2"/>
                  <a:buChar char="§"/>
                </a:pPr>
                <a:r>
                  <a:rPr lang="id-ID" sz="1400" dirty="0" smtClean="0">
                    <a:latin typeface="Calibri" pitchFamily="34" charset="0"/>
                    <a:cs typeface="Calibri" pitchFamily="34" charset="0"/>
                  </a:rPr>
                  <a:t>Mengidentifikasi jenis, alat dan bahan, teknik pengolahan, serta penyajian dan pengemasan hasil samping buah menjadi produk pangan berdasarkan rasa ingin tahu dan peduli lingkungan; serta</a:t>
                </a:r>
              </a:p>
              <a:p>
                <a:pPr marL="317365" indent="-317365" eaLnBrk="0" hangingPunct="0">
                  <a:spcBef>
                    <a:spcPts val="600"/>
                  </a:spcBef>
                  <a:buFont typeface="Wingdings" pitchFamily="2" charset="2"/>
                  <a:buChar char="§"/>
                </a:pPr>
                <a:r>
                  <a:rPr lang="id-ID" sz="1400" dirty="0" smtClean="0">
                    <a:latin typeface="Calibri" pitchFamily="34" charset="0"/>
                    <a:cs typeface="Calibri" pitchFamily="34" charset="0"/>
                  </a:rPr>
                  <a:t>Merancang pengolahan pangan, membuat, dan mempresentasikan hasil pengolahan hasil samping buah menjadi produk pangan berdasarkan teknik dan prosedur yang tepat disertai rasa tanggung jawab. </a:t>
                </a:r>
                <a:endParaRPr lang="en-US" sz="1400" dirty="0">
                  <a:latin typeface="Calibri" pitchFamily="34" charset="0"/>
                  <a:cs typeface="Calibri" pitchFamily="34" charset="0"/>
                </a:endParaRPr>
              </a:p>
            </p:txBody>
          </p:sp>
          <p:sp>
            <p:nvSpPr>
              <p:cNvPr id="13" name="Rectangle 12"/>
              <p:cNvSpPr/>
              <p:nvPr/>
            </p:nvSpPr>
            <p:spPr>
              <a:xfrm>
                <a:off x="-1" y="1628627"/>
                <a:ext cx="4598021" cy="3429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
          <p:nvSpPr>
            <p:cNvPr id="18" name="Rectangle 17"/>
            <p:cNvSpPr/>
            <p:nvPr/>
          </p:nvSpPr>
          <p:spPr>
            <a:xfrm>
              <a:off x="1276170" y="2371220"/>
              <a:ext cx="2037353" cy="338554"/>
            </a:xfrm>
            <a:prstGeom prst="rect">
              <a:avLst/>
            </a:prstGeom>
          </p:spPr>
          <p:txBody>
            <a:bodyPr wrap="none">
              <a:spAutoFit/>
            </a:bodyPr>
            <a:lstStyle/>
            <a:p>
              <a:r>
                <a:rPr lang="id-ID" sz="1600" b="1" dirty="0" smtClean="0">
                  <a:solidFill>
                    <a:schemeClr val="bg1"/>
                  </a:solidFill>
                  <a:latin typeface="Calibri" pitchFamily="34" charset="0"/>
                  <a:cs typeface="Calibri" pitchFamily="34" charset="0"/>
                  <a:sym typeface="Arial" pitchFamily="34" charset="0"/>
                </a:rPr>
                <a:t>Tujuan </a:t>
              </a:r>
              <a:r>
                <a:rPr lang="id-ID" sz="1600" b="1" dirty="0">
                  <a:solidFill>
                    <a:schemeClr val="bg1"/>
                  </a:solidFill>
                  <a:latin typeface="Calibri" pitchFamily="34" charset="0"/>
                  <a:cs typeface="Calibri" pitchFamily="34" charset="0"/>
                  <a:sym typeface="Arial" pitchFamily="34" charset="0"/>
                </a:rPr>
                <a:t>P</a:t>
              </a:r>
              <a:r>
                <a:rPr lang="en-US" sz="1600" b="1" dirty="0" err="1" smtClean="0">
                  <a:solidFill>
                    <a:schemeClr val="bg1"/>
                  </a:solidFill>
                  <a:latin typeface="Calibri" pitchFamily="34" charset="0"/>
                  <a:cs typeface="Calibri" pitchFamily="34" charset="0"/>
                  <a:sym typeface="Arial" pitchFamily="34" charset="0"/>
                </a:rPr>
                <a:t>embelajaran</a:t>
              </a:r>
              <a:r>
                <a:rPr lang="id-ID" sz="1600" b="1" dirty="0" smtClean="0">
                  <a:solidFill>
                    <a:schemeClr val="bg1"/>
                  </a:solidFill>
                  <a:latin typeface="Calibri" pitchFamily="34" charset="0"/>
                  <a:cs typeface="Calibri" pitchFamily="34" charset="0"/>
                  <a:sym typeface="Arial" pitchFamily="34" charset="0"/>
                </a:rPr>
                <a:t>:</a:t>
              </a:r>
              <a:endParaRPr lang="id-ID" sz="1600" dirty="0"/>
            </a:p>
          </p:txBody>
        </p:sp>
      </p:gr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0542" t="457" r="20542" b="246"/>
          <a:stretch/>
        </p:blipFill>
        <p:spPr>
          <a:xfrm>
            <a:off x="4908459" y="0"/>
            <a:ext cx="4235541" cy="4757149"/>
          </a:xfrm>
          <a:prstGeom prst="rect">
            <a:avLst/>
          </a:prstGeom>
          <a:noFill/>
          <a:ln>
            <a:noFill/>
          </a:ln>
        </p:spPr>
      </p:pic>
      <p:grpSp>
        <p:nvGrpSpPr>
          <p:cNvPr id="15" name="Group 14"/>
          <p:cNvGrpSpPr/>
          <p:nvPr/>
        </p:nvGrpSpPr>
        <p:grpSpPr>
          <a:xfrm>
            <a:off x="0" y="4351845"/>
            <a:ext cx="9144000" cy="798513"/>
            <a:chOff x="0" y="2952750"/>
            <a:chExt cx="9144000" cy="798513"/>
          </a:xfrm>
        </p:grpSpPr>
        <p:pic>
          <p:nvPicPr>
            <p:cNvPr id="16" name="Picture 2" descr="E:\ELISA\ERLANGGA LISA\2017\TEMPLATE PPT\SMP Penjaskes Orkes (K13N)\SMP Penjaskes Orkes (K13N) banner.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54554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750"/>
                            </p:stCondLst>
                            <p:childTnLst>
                              <p:par>
                                <p:cTn id="9" presetID="22" presetClass="entr" presetSubtype="8" fill="hold" nodeType="afterEffect">
                                  <p:stCondLst>
                                    <p:cond delay="50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750"/>
                                        <p:tgtEl>
                                          <p:spTgt spid="17">
                                            <p:txEl>
                                              <p:pRg st="0" end="0"/>
                                            </p:txEl>
                                          </p:spTgt>
                                        </p:tgtEl>
                                      </p:cBhvr>
                                    </p:animEffect>
                                  </p:childTnLst>
                                </p:cTn>
                              </p:par>
                            </p:childTnLst>
                          </p:cTn>
                        </p:par>
                        <p:par>
                          <p:cTn id="12" fill="hold">
                            <p:stCondLst>
                              <p:cond delay="2000"/>
                            </p:stCondLst>
                            <p:childTnLst>
                              <p:par>
                                <p:cTn id="13" presetID="22" presetClass="entr" presetSubtype="1" fill="hold" nodeType="afterEffect">
                                  <p:stCondLst>
                                    <p:cond delay="50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437" t="468" r="34284" b="577"/>
          <a:stretch/>
        </p:blipFill>
        <p:spPr>
          <a:xfrm>
            <a:off x="4572000" y="606625"/>
            <a:ext cx="4571999" cy="4156668"/>
          </a:xfrm>
          <a:prstGeom prst="rect">
            <a:avLst/>
          </a:prstGeom>
          <a:noFill/>
          <a:ln>
            <a:noFill/>
          </a:ln>
        </p:spPr>
      </p:pic>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0" name="TextBox 9"/>
          <p:cNvSpPr txBox="1"/>
          <p:nvPr/>
        </p:nvSpPr>
        <p:spPr>
          <a:xfrm>
            <a:off x="0" y="-20538"/>
            <a:ext cx="9144000" cy="647153"/>
          </a:xfrm>
          <a:prstGeom prst="rect">
            <a:avLst/>
          </a:prstGeom>
          <a:solidFill>
            <a:srgbClr val="0070C0"/>
          </a:solidFill>
          <a:ln>
            <a:noFill/>
          </a:ln>
        </p:spPr>
        <p:style>
          <a:lnRef idx="1">
            <a:schemeClr val="accent1"/>
          </a:lnRef>
          <a:fillRef idx="2">
            <a:schemeClr val="accent1"/>
          </a:fillRef>
          <a:effectRef idx="1">
            <a:schemeClr val="accent1"/>
          </a:effectRef>
          <a:fontRef idx="minor">
            <a:schemeClr val="dk1"/>
          </a:fontRef>
        </p:style>
        <p:txBody>
          <a:bodyPr wrap="square" lIns="214176" tIns="107087" rIns="214176" bIns="107087" rtlCol="0">
            <a:spAutoFit/>
          </a:bodyPr>
          <a:lstStyle/>
          <a:p>
            <a:r>
              <a:rPr lang="id-ID" sz="2800" b="1" dirty="0" smtClean="0">
                <a:solidFill>
                  <a:schemeClr val="bg1"/>
                </a:solidFill>
                <a:latin typeface="Calibri" pitchFamily="34" charset="0"/>
                <a:cs typeface="Calibri" pitchFamily="34" charset="0"/>
              </a:rPr>
              <a:t>A. MENGOLAH HASIL SAMPING BUAH BERUPA BIJI</a:t>
            </a:r>
            <a:endParaRPr lang="en-US" sz="2800" b="1" dirty="0">
              <a:solidFill>
                <a:schemeClr val="bg1"/>
              </a:solidFill>
              <a:latin typeface="Calibri" pitchFamily="34" charset="0"/>
              <a:cs typeface="Calibri" pitchFamily="34" charset="0"/>
            </a:endParaRPr>
          </a:p>
        </p:txBody>
      </p:sp>
      <p:sp>
        <p:nvSpPr>
          <p:cNvPr id="14" name="TextBox 13"/>
          <p:cNvSpPr txBox="1"/>
          <p:nvPr/>
        </p:nvSpPr>
        <p:spPr>
          <a:xfrm>
            <a:off x="219466" y="1773192"/>
            <a:ext cx="4176464" cy="2462213"/>
          </a:xfrm>
          <a:prstGeom prst="rect">
            <a:avLst/>
          </a:prstGeom>
          <a:noFill/>
        </p:spPr>
        <p:txBody>
          <a:bodyPr wrap="square" rtlCol="0">
            <a:spAutoFit/>
          </a:bodyPr>
          <a:lstStyle/>
          <a:p>
            <a:r>
              <a:rPr lang="id-ID" sz="2200" dirty="0" smtClean="0"/>
              <a:t>Biji semangka mengandung likopen yang berfungsi sebagai zat anti kanker, peluruh air seni, melembabkan usus, menyehatkan ginjal dan menajamkan daya ingat. Biji semangka dapat diolah menjadi kuaci dan susu.</a:t>
            </a:r>
            <a:endParaRPr lang="id-ID" sz="2200" dirty="0"/>
          </a:p>
        </p:txBody>
      </p:sp>
      <p:sp>
        <p:nvSpPr>
          <p:cNvPr id="17" name="TextBox 16"/>
          <p:cNvSpPr txBox="1"/>
          <p:nvPr/>
        </p:nvSpPr>
        <p:spPr>
          <a:xfrm>
            <a:off x="6804248" y="4250767"/>
            <a:ext cx="2198038" cy="230832"/>
          </a:xfrm>
          <a:prstGeom prst="rect">
            <a:avLst/>
          </a:prstGeom>
          <a:solidFill>
            <a:schemeClr val="tx1"/>
          </a:solidFill>
        </p:spPr>
        <p:txBody>
          <a:bodyPr wrap="none" rtlCol="0">
            <a:spAutoFit/>
          </a:bodyPr>
          <a:lstStyle/>
          <a:p>
            <a:r>
              <a:rPr lang="id-ID" sz="900" dirty="0" smtClean="0">
                <a:solidFill>
                  <a:schemeClr val="bg1"/>
                </a:solidFill>
              </a:rPr>
              <a:t>Sumber: wikimedia.org/Project Manhattan</a:t>
            </a:r>
            <a:endParaRPr lang="id-ID" sz="900" dirty="0">
              <a:solidFill>
                <a:schemeClr val="bg1"/>
              </a:solidFill>
            </a:endParaRPr>
          </a:p>
        </p:txBody>
      </p:sp>
      <p:sp>
        <p:nvSpPr>
          <p:cNvPr id="9" name="TextBox 8"/>
          <p:cNvSpPr txBox="1"/>
          <p:nvPr/>
        </p:nvSpPr>
        <p:spPr>
          <a:xfrm>
            <a:off x="0" y="869569"/>
            <a:ext cx="3131840" cy="585597"/>
          </a:xfrm>
          <a:prstGeom prst="rect">
            <a:avLst/>
          </a:prstGeom>
          <a:solidFill>
            <a:schemeClr val="tx2">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en-US" sz="2400" b="1" dirty="0" smtClean="0">
                <a:solidFill>
                  <a:schemeClr val="tx1"/>
                </a:solidFill>
                <a:latin typeface="Calibri" pitchFamily="34" charset="0"/>
                <a:cs typeface="Calibri" pitchFamily="34" charset="0"/>
              </a:rPr>
              <a:t>  </a:t>
            </a:r>
            <a:r>
              <a:rPr lang="id-ID" sz="2400" b="1" dirty="0" smtClean="0">
                <a:solidFill>
                  <a:schemeClr val="tx1"/>
                </a:solidFill>
                <a:latin typeface="Calibri" pitchFamily="34" charset="0"/>
                <a:cs typeface="Calibri" pitchFamily="34" charset="0"/>
              </a:rPr>
              <a:t>1</a:t>
            </a:r>
            <a:r>
              <a:rPr lang="id-ID" sz="2400" b="1" dirty="0">
                <a:solidFill>
                  <a:schemeClr val="tx1"/>
                </a:solidFill>
                <a:latin typeface="Calibri" pitchFamily="34" charset="0"/>
                <a:cs typeface="Calibri" pitchFamily="34" charset="0"/>
              </a:rPr>
              <a:t>. Biji Semangka</a:t>
            </a:r>
            <a:endParaRPr lang="en-US" sz="2400" b="1" dirty="0">
              <a:solidFill>
                <a:schemeClr val="tx1"/>
              </a:solidFill>
              <a:latin typeface="Calibri" pitchFamily="34" charset="0"/>
              <a:cs typeface="Calibri" pitchFamily="34" charset="0"/>
            </a:endParaRPr>
          </a:p>
        </p:txBody>
      </p:sp>
      <p:grpSp>
        <p:nvGrpSpPr>
          <p:cNvPr id="12" name="Group 11"/>
          <p:cNvGrpSpPr/>
          <p:nvPr/>
        </p:nvGrpSpPr>
        <p:grpSpPr>
          <a:xfrm>
            <a:off x="0" y="4351845"/>
            <a:ext cx="9144000" cy="798513"/>
            <a:chOff x="0" y="2952750"/>
            <a:chExt cx="9144000" cy="798513"/>
          </a:xfrm>
        </p:grpSpPr>
        <p:pic>
          <p:nvPicPr>
            <p:cNvPr id="13"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30258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nip Diagonal Corner Rectangle 2"/>
          <p:cNvSpPr/>
          <p:nvPr/>
        </p:nvSpPr>
        <p:spPr>
          <a:xfrm>
            <a:off x="418589" y="1232629"/>
            <a:ext cx="8257867" cy="3211329"/>
          </a:xfrm>
          <a:prstGeom prst="snip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0" y="177270"/>
            <a:ext cx="9144000" cy="882312"/>
          </a:xfrm>
          <a:prstGeom prst="rect">
            <a:avLst/>
          </a:prstGeom>
          <a:solidFill>
            <a:schemeClr val="accent4">
              <a:lumMod val="40000"/>
              <a:lumOff val="6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endParaRPr lang="en-US" sz="2400" b="1" dirty="0">
              <a:solidFill>
                <a:schemeClr val="tx1"/>
              </a:solidFill>
              <a:latin typeface="Calibri" pitchFamily="34" charset="0"/>
              <a:cs typeface="Calibri" pitchFamily="34" charset="0"/>
            </a:endParaRPr>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4" name="TextBox 13"/>
          <p:cNvSpPr txBox="1"/>
          <p:nvPr/>
        </p:nvSpPr>
        <p:spPr>
          <a:xfrm>
            <a:off x="837299" y="1232629"/>
            <a:ext cx="7407109" cy="3139321"/>
          </a:xfrm>
          <a:prstGeom prst="rect">
            <a:avLst/>
          </a:prstGeom>
          <a:noFill/>
          <a:ln>
            <a:noFill/>
          </a:ln>
          <a:effectLst/>
        </p:spPr>
        <p:style>
          <a:lnRef idx="1">
            <a:schemeClr val="accent3"/>
          </a:lnRef>
          <a:fillRef idx="2">
            <a:schemeClr val="accent3"/>
          </a:fillRef>
          <a:effectRef idx="1">
            <a:schemeClr val="accent3"/>
          </a:effectRef>
          <a:fontRef idx="minor">
            <a:schemeClr val="dk1"/>
          </a:fontRef>
        </p:style>
        <p:txBody>
          <a:bodyPr wrap="square" rtlCol="0">
            <a:spAutoFit/>
          </a:bodyPr>
          <a:lstStyle/>
          <a:p>
            <a:pPr marL="355600" indent="-263525">
              <a:buFont typeface="+mj-lt"/>
              <a:buAutoNum type="alphaLcPeriod"/>
            </a:pPr>
            <a:r>
              <a:rPr lang="id-ID" sz="2200" dirty="0" smtClean="0"/>
              <a:t>Bahan: biji semangka, air kapur, garam, kayu manis, serai, dan pandan wangi.</a:t>
            </a:r>
          </a:p>
          <a:p>
            <a:pPr marL="355600" indent="-263525">
              <a:buFont typeface="+mj-lt"/>
              <a:buAutoNum type="alphaLcPeriod"/>
            </a:pPr>
            <a:r>
              <a:rPr lang="id-ID" sz="2200" dirty="0" smtClean="0"/>
              <a:t>Siapkan bahan berupa niji semngka dalam air kapur kemudian tiriskan.</a:t>
            </a:r>
          </a:p>
          <a:p>
            <a:pPr marL="355600" indent="-263525">
              <a:buFont typeface="+mj-lt"/>
              <a:buAutoNum type="alphaLcPeriod"/>
            </a:pPr>
            <a:r>
              <a:rPr lang="id-ID" sz="2200" dirty="0" smtClean="0"/>
              <a:t>Masukan garam, kayu manis, serai dan pandan wangi ke dalam air lalu tiriskan.</a:t>
            </a:r>
          </a:p>
          <a:p>
            <a:pPr marL="355600" indent="-263525">
              <a:buFont typeface="+mj-lt"/>
              <a:buAutoNum type="alphaLcPeriod"/>
            </a:pPr>
            <a:r>
              <a:rPr lang="id-ID" sz="2200" dirty="0" smtClean="0"/>
              <a:t>Masukkan biji semangka ke dalam air  rebusan lalu aduk sampai biji semangka tersebut mudah untuk dipecah.</a:t>
            </a:r>
          </a:p>
          <a:p>
            <a:pPr marL="355600" indent="-263525">
              <a:buFont typeface="+mj-lt"/>
              <a:buAutoNum type="alphaLcPeriod"/>
            </a:pPr>
            <a:r>
              <a:rPr lang="id-ID" sz="2200" dirty="0" smtClean="0"/>
              <a:t>Angkat dan tiriskan.</a:t>
            </a:r>
            <a:endParaRPr lang="id-ID" sz="2200" dirty="0"/>
          </a:p>
        </p:txBody>
      </p:sp>
      <p:sp>
        <p:nvSpPr>
          <p:cNvPr id="9" name="Rectangle 8"/>
          <p:cNvSpPr/>
          <p:nvPr/>
        </p:nvSpPr>
        <p:spPr>
          <a:xfrm>
            <a:off x="167833" y="197808"/>
            <a:ext cx="8820472" cy="861774"/>
          </a:xfrm>
          <a:prstGeom prst="rect">
            <a:avLst/>
          </a:prstGeom>
        </p:spPr>
        <p:txBody>
          <a:bodyPr wrap="square">
            <a:spAutoFit/>
          </a:bodyPr>
          <a:lstStyle/>
          <a:p>
            <a:r>
              <a:rPr lang="id-ID" sz="2400" b="1" dirty="0" smtClean="0"/>
              <a:t>Biji </a:t>
            </a:r>
            <a:r>
              <a:rPr lang="id-ID" sz="2400" b="1" dirty="0"/>
              <a:t>semangka dapat diolah menjadi kuaci dengan melakukan langkah berikut :</a:t>
            </a:r>
            <a:endParaRPr lang="id-ID" sz="2400" dirty="0"/>
          </a:p>
        </p:txBody>
      </p:sp>
    </p:spTree>
    <p:extLst>
      <p:ext uri="{BB962C8B-B14F-4D97-AF65-F5344CB8AC3E}">
        <p14:creationId xmlns:p14="http://schemas.microsoft.com/office/powerpoint/2010/main" val="425998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750"/>
                            </p:stCondLst>
                            <p:childTnLst>
                              <p:par>
                                <p:cTn id="12" presetID="16" presetClass="entr" presetSubtype="21" fill="hold" grpId="0" nodeType="afterEffect">
                                  <p:stCondLst>
                                    <p:cond delay="25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1500"/>
                            </p:stCondLst>
                            <p:childTnLst>
                              <p:par>
                                <p:cTn id="16" presetID="22" presetClass="entr" presetSubtype="1" fill="hold" grpId="0" nodeType="afterEffect">
                                  <p:stCondLst>
                                    <p:cond delay="50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4"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4472" t="2219" r="998" b="-1"/>
          <a:stretch/>
        </p:blipFill>
        <p:spPr>
          <a:xfrm>
            <a:off x="4578069" y="0"/>
            <a:ext cx="4565930" cy="4768946"/>
          </a:xfrm>
          <a:prstGeom prst="rect">
            <a:avLst/>
          </a:prstGeom>
          <a:noFill/>
          <a:ln>
            <a:noFill/>
          </a:ln>
        </p:spPr>
      </p:pic>
      <p:sp>
        <p:nvSpPr>
          <p:cNvPr id="2" name="Flowchart: Decision 1"/>
          <p:cNvSpPr/>
          <p:nvPr/>
        </p:nvSpPr>
        <p:spPr>
          <a:xfrm>
            <a:off x="171657" y="1150219"/>
            <a:ext cx="2555719" cy="2116960"/>
          </a:xfrm>
          <a:prstGeom prst="flowChartDecision">
            <a:avLst/>
          </a:prstGeom>
          <a:solidFill>
            <a:schemeClr val="accent4">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lowchart: Decision 10"/>
          <p:cNvSpPr/>
          <p:nvPr/>
        </p:nvSpPr>
        <p:spPr>
          <a:xfrm>
            <a:off x="2022349" y="2110974"/>
            <a:ext cx="2555719" cy="2116960"/>
          </a:xfrm>
          <a:prstGeom prst="flowChartDecision">
            <a:avLst/>
          </a:prstGeom>
          <a:solidFill>
            <a:schemeClr val="tx2">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2" name="TextBox 11"/>
          <p:cNvSpPr txBox="1"/>
          <p:nvPr/>
        </p:nvSpPr>
        <p:spPr>
          <a:xfrm>
            <a:off x="177505" y="267494"/>
            <a:ext cx="3122703" cy="585597"/>
          </a:xfrm>
          <a:prstGeom prst="rect">
            <a:avLst/>
          </a:prstGeom>
          <a:solidFill>
            <a:schemeClr val="tx2">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400" b="1" dirty="0">
                <a:solidFill>
                  <a:schemeClr val="tx1"/>
                </a:solidFill>
                <a:latin typeface="Calibri" pitchFamily="34" charset="0"/>
                <a:cs typeface="Calibri" pitchFamily="34" charset="0"/>
              </a:rPr>
              <a:t>2</a:t>
            </a:r>
            <a:r>
              <a:rPr lang="id-ID" sz="2400" b="1" dirty="0" smtClean="0">
                <a:solidFill>
                  <a:schemeClr val="tx1"/>
                </a:solidFill>
                <a:latin typeface="Calibri" pitchFamily="34" charset="0"/>
                <a:cs typeface="Calibri" pitchFamily="34" charset="0"/>
              </a:rPr>
              <a:t>. Biji Nangka</a:t>
            </a:r>
            <a:endParaRPr lang="en-US" sz="2400" b="1" dirty="0">
              <a:solidFill>
                <a:schemeClr val="tx1"/>
              </a:solidFill>
              <a:latin typeface="Calibri" pitchFamily="34" charset="0"/>
              <a:cs typeface="Calibri" pitchFamily="34" charset="0"/>
            </a:endParaRPr>
          </a:p>
        </p:txBody>
      </p:sp>
      <p:sp>
        <p:nvSpPr>
          <p:cNvPr id="14" name="TextBox 13"/>
          <p:cNvSpPr txBox="1"/>
          <p:nvPr/>
        </p:nvSpPr>
        <p:spPr>
          <a:xfrm>
            <a:off x="566737" y="1397072"/>
            <a:ext cx="3672378" cy="2462213"/>
          </a:xfrm>
          <a:prstGeom prst="rect">
            <a:avLst/>
          </a:prstGeom>
          <a:noFill/>
        </p:spPr>
        <p:txBody>
          <a:bodyPr wrap="square" rtlCol="0">
            <a:spAutoFit/>
          </a:bodyPr>
          <a:lstStyle/>
          <a:p>
            <a:r>
              <a:rPr lang="id-ID" sz="2200" dirty="0" smtClean="0"/>
              <a:t>Biji nangka mengandung energi sebesar 165 kkal, protein 4,2gram, karbohidrat 36,7 gram, lemak 0,1 gram, kalsium 33 miligram, </a:t>
            </a:r>
            <a:r>
              <a:rPr lang="en-US" sz="2200" dirty="0" smtClean="0"/>
              <a:t>               </a:t>
            </a:r>
            <a:r>
              <a:rPr lang="id-ID" sz="2200" dirty="0" smtClean="0"/>
              <a:t>fosfor </a:t>
            </a:r>
            <a:r>
              <a:rPr lang="id-ID" sz="2200" dirty="0" smtClean="0"/>
              <a:t>200 miligram dan </a:t>
            </a:r>
            <a:r>
              <a:rPr lang="en-US" sz="2200" dirty="0" smtClean="0"/>
              <a:t>          </a:t>
            </a:r>
            <a:r>
              <a:rPr lang="id-ID" sz="2200" dirty="0" smtClean="0"/>
              <a:t>zat </a:t>
            </a:r>
            <a:r>
              <a:rPr lang="id-ID" sz="2200" dirty="0" smtClean="0"/>
              <a:t>besi 1 miligram.</a:t>
            </a:r>
            <a:endParaRPr lang="id-ID" sz="2200" dirty="0"/>
          </a:p>
        </p:txBody>
      </p:sp>
      <p:sp>
        <p:nvSpPr>
          <p:cNvPr id="17" name="TextBox 16"/>
          <p:cNvSpPr txBox="1"/>
          <p:nvPr/>
        </p:nvSpPr>
        <p:spPr>
          <a:xfrm>
            <a:off x="4644008" y="4411517"/>
            <a:ext cx="1877437" cy="230832"/>
          </a:xfrm>
          <a:prstGeom prst="rect">
            <a:avLst/>
          </a:prstGeom>
          <a:solidFill>
            <a:schemeClr val="bg1"/>
          </a:solidFill>
        </p:spPr>
        <p:txBody>
          <a:bodyPr wrap="none" rtlCol="0">
            <a:spAutoFit/>
          </a:bodyPr>
          <a:lstStyle/>
          <a:p>
            <a:r>
              <a:rPr lang="id-ID" sz="900" dirty="0" smtClean="0"/>
              <a:t>Sumber: wikimedia.org/Aznaturalist</a:t>
            </a:r>
            <a:endParaRPr lang="id-ID" sz="900" i="1" dirty="0"/>
          </a:p>
        </p:txBody>
      </p:sp>
      <p:grpSp>
        <p:nvGrpSpPr>
          <p:cNvPr id="18" name="Group 17"/>
          <p:cNvGrpSpPr/>
          <p:nvPr/>
        </p:nvGrpSpPr>
        <p:grpSpPr>
          <a:xfrm>
            <a:off x="0" y="4351845"/>
            <a:ext cx="9144000" cy="798513"/>
            <a:chOff x="0" y="2952750"/>
            <a:chExt cx="9144000" cy="798513"/>
          </a:xfrm>
        </p:grpSpPr>
        <p:pic>
          <p:nvPicPr>
            <p:cNvPr id="19"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3892672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1000"/>
                            </p:stCondLst>
                            <p:childTnLst>
                              <p:par>
                                <p:cTn id="9" presetID="16" presetClass="entr" presetSubtype="21" fill="hold" grpId="0"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barn(inVertical)">
                                      <p:cBhvr>
                                        <p:cTn id="11"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4716016" y="1291097"/>
            <a:ext cx="4139952" cy="3944949"/>
          </a:xfrm>
          <a:prstGeom prst="roundRect">
            <a:avLst>
              <a:gd name="adj" fmla="val 639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ounded Rectangle 3"/>
          <p:cNvSpPr/>
          <p:nvPr/>
        </p:nvSpPr>
        <p:spPr>
          <a:xfrm>
            <a:off x="360040" y="1316256"/>
            <a:ext cx="4139952" cy="3919790"/>
          </a:xfrm>
          <a:prstGeom prst="roundRect">
            <a:avLst>
              <a:gd name="adj" fmla="val 780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0" y="51470"/>
            <a:ext cx="9144000" cy="113159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4" name="TextBox 13"/>
          <p:cNvSpPr txBox="1"/>
          <p:nvPr/>
        </p:nvSpPr>
        <p:spPr>
          <a:xfrm>
            <a:off x="330729" y="123478"/>
            <a:ext cx="8561751" cy="1015663"/>
          </a:xfrm>
          <a:prstGeom prst="rect">
            <a:avLst/>
          </a:prstGeom>
          <a:noFill/>
          <a:ln>
            <a:noFill/>
          </a:ln>
          <a:effectLst/>
        </p:spPr>
        <p:style>
          <a:lnRef idx="1">
            <a:schemeClr val="accent3"/>
          </a:lnRef>
          <a:fillRef idx="1001">
            <a:schemeClr val="lt1"/>
          </a:fillRef>
          <a:effectRef idx="1">
            <a:schemeClr val="accent3"/>
          </a:effectRef>
          <a:fontRef idx="minor">
            <a:schemeClr val="dk1"/>
          </a:fontRef>
        </p:style>
        <p:txBody>
          <a:bodyPr wrap="square" rtlCol="0">
            <a:spAutoFit/>
          </a:bodyPr>
          <a:lstStyle/>
          <a:p>
            <a:r>
              <a:rPr lang="id-ID" sz="2000" dirty="0" smtClean="0"/>
              <a:t>Biji nangka dapat diolah menjadi produk pangan, misalnya donat dari tepuh biji nangka. Membuat donat dengan bahan biji nangka dapat dilakukan melalui langkah langkah berikut:</a:t>
            </a:r>
          </a:p>
        </p:txBody>
      </p:sp>
      <p:sp>
        <p:nvSpPr>
          <p:cNvPr id="7" name="TextBox 6"/>
          <p:cNvSpPr txBox="1"/>
          <p:nvPr/>
        </p:nvSpPr>
        <p:spPr>
          <a:xfrm>
            <a:off x="582249" y="1465203"/>
            <a:ext cx="4277783" cy="3554819"/>
          </a:xfrm>
          <a:prstGeom prst="rect">
            <a:avLst/>
          </a:prstGeom>
          <a:noFill/>
          <a:ln w="38100">
            <a:noFill/>
            <a:prstDash val="solid"/>
          </a:ln>
        </p:spPr>
        <p:txBody>
          <a:bodyPr wrap="square" rtlCol="0">
            <a:spAutoFit/>
          </a:bodyPr>
          <a:lstStyle/>
          <a:p>
            <a:pPr marL="342900" indent="-342900">
              <a:spcBef>
                <a:spcPts val="600"/>
              </a:spcBef>
              <a:buFont typeface="+mj-lt"/>
              <a:buAutoNum type="alphaUcPeriod"/>
            </a:pPr>
            <a:r>
              <a:rPr lang="id-ID" b="1" dirty="0" smtClean="0"/>
              <a:t>Menyiapkan bahan</a:t>
            </a:r>
          </a:p>
          <a:p>
            <a:pPr marL="685800" indent="-342900">
              <a:spcBef>
                <a:spcPts val="600"/>
              </a:spcBef>
              <a:buFont typeface="+mj-lt"/>
              <a:buAutoNum type="arabicParenR"/>
            </a:pPr>
            <a:r>
              <a:rPr lang="id-ID" dirty="0" smtClean="0"/>
              <a:t>Tepung biji nangka ½ kg</a:t>
            </a:r>
          </a:p>
          <a:p>
            <a:pPr marL="685800" indent="-342900">
              <a:spcBef>
                <a:spcPts val="600"/>
              </a:spcBef>
              <a:buFont typeface="+mj-lt"/>
              <a:buAutoNum type="arabicParenR"/>
            </a:pPr>
            <a:r>
              <a:rPr lang="id-ID" dirty="0" smtClean="0"/>
              <a:t>Ragi instan 11 gram ½ bungkus</a:t>
            </a:r>
          </a:p>
          <a:p>
            <a:pPr marL="685800" indent="-342900">
              <a:spcBef>
                <a:spcPts val="600"/>
              </a:spcBef>
              <a:buFont typeface="+mj-lt"/>
              <a:buAutoNum type="arabicParenR"/>
            </a:pPr>
            <a:r>
              <a:rPr lang="id-ID" dirty="0" smtClean="0"/>
              <a:t>Gula pasir 4 sdm</a:t>
            </a:r>
          </a:p>
          <a:p>
            <a:pPr marL="685800" indent="-342900">
              <a:spcBef>
                <a:spcPts val="600"/>
              </a:spcBef>
              <a:buFont typeface="+mj-lt"/>
              <a:buAutoNum type="arabicParenR"/>
            </a:pPr>
            <a:r>
              <a:rPr lang="id-ID" dirty="0" smtClean="0"/>
              <a:t>Telur ayam 2 butir</a:t>
            </a:r>
          </a:p>
          <a:p>
            <a:pPr marL="685800" indent="-342900">
              <a:spcBef>
                <a:spcPts val="600"/>
              </a:spcBef>
              <a:buFont typeface="+mj-lt"/>
              <a:buAutoNum type="arabicParenR"/>
            </a:pPr>
            <a:r>
              <a:rPr lang="id-ID" dirty="0" smtClean="0"/>
              <a:t>Air matang 200mL</a:t>
            </a:r>
          </a:p>
          <a:p>
            <a:pPr marL="685800" indent="-342900">
              <a:spcBef>
                <a:spcPts val="600"/>
              </a:spcBef>
              <a:buFont typeface="+mj-lt"/>
              <a:buAutoNum type="arabicParenR"/>
            </a:pPr>
            <a:r>
              <a:rPr lang="id-ID" dirty="0" smtClean="0"/>
              <a:t>Susu bubuk 3 sdm</a:t>
            </a:r>
          </a:p>
          <a:p>
            <a:pPr marL="685800" indent="-342900">
              <a:spcBef>
                <a:spcPts val="600"/>
              </a:spcBef>
              <a:buFont typeface="+mj-lt"/>
              <a:buAutoNum type="arabicParenR"/>
            </a:pPr>
            <a:r>
              <a:rPr lang="id-ID" dirty="0" smtClean="0"/>
              <a:t>Garam 3 sdt</a:t>
            </a:r>
          </a:p>
          <a:p>
            <a:pPr marL="685800" indent="-342900">
              <a:spcBef>
                <a:spcPts val="600"/>
              </a:spcBef>
              <a:buFont typeface="+mj-lt"/>
              <a:buAutoNum type="arabicParenR"/>
            </a:pPr>
            <a:r>
              <a:rPr lang="id-ID" dirty="0" smtClean="0"/>
              <a:t>Minyak goreng secukupnya</a:t>
            </a:r>
          </a:p>
          <a:p>
            <a:pPr marL="685800" indent="-342900">
              <a:spcBef>
                <a:spcPts val="600"/>
              </a:spcBef>
              <a:buFont typeface="+mj-lt"/>
              <a:buAutoNum type="arabicParenR"/>
            </a:pPr>
            <a:endParaRPr lang="id-ID" dirty="0"/>
          </a:p>
        </p:txBody>
      </p:sp>
      <p:sp>
        <p:nvSpPr>
          <p:cNvPr id="10" name="TextBox 9"/>
          <p:cNvSpPr txBox="1"/>
          <p:nvPr/>
        </p:nvSpPr>
        <p:spPr>
          <a:xfrm>
            <a:off x="4967536" y="1465203"/>
            <a:ext cx="3672408" cy="3170099"/>
          </a:xfrm>
          <a:prstGeom prst="rect">
            <a:avLst/>
          </a:prstGeom>
          <a:noFill/>
          <a:ln w="38100">
            <a:noFill/>
            <a:prstDash val="solid"/>
          </a:ln>
        </p:spPr>
        <p:txBody>
          <a:bodyPr wrap="square" rtlCol="0">
            <a:spAutoFit/>
          </a:bodyPr>
          <a:lstStyle/>
          <a:p>
            <a:pPr marL="342900" indent="-342900">
              <a:spcBef>
                <a:spcPts val="600"/>
              </a:spcBef>
              <a:buFont typeface="+mj-lt"/>
              <a:buAutoNum type="alphaUcPeriod" startAt="2"/>
            </a:pPr>
            <a:r>
              <a:rPr lang="id-ID" b="1" dirty="0" smtClean="0"/>
              <a:t>Membuat tepung biji nangka</a:t>
            </a:r>
          </a:p>
          <a:p>
            <a:pPr marL="685800" indent="-342900">
              <a:spcBef>
                <a:spcPts val="600"/>
              </a:spcBef>
              <a:buFont typeface="+mj-lt"/>
              <a:buAutoNum type="arabicParenR"/>
            </a:pPr>
            <a:r>
              <a:rPr lang="id-ID" dirty="0" smtClean="0"/>
              <a:t>Cuci biji nangka.</a:t>
            </a:r>
          </a:p>
          <a:p>
            <a:pPr marL="685800" indent="-342900">
              <a:spcBef>
                <a:spcPts val="600"/>
              </a:spcBef>
              <a:buFont typeface="+mj-lt"/>
              <a:buAutoNum type="arabicParenR"/>
            </a:pPr>
            <a:r>
              <a:rPr lang="id-ID" dirty="0" smtClean="0"/>
              <a:t>Rebus biji nangka hingga matang lalu dinginkan, lalu potong tipis.</a:t>
            </a:r>
          </a:p>
          <a:p>
            <a:pPr marL="685800" indent="-342900">
              <a:spcBef>
                <a:spcPts val="600"/>
              </a:spcBef>
              <a:buFont typeface="+mj-lt"/>
              <a:buAutoNum type="arabicParenR"/>
            </a:pPr>
            <a:r>
              <a:rPr lang="id-ID" dirty="0" smtClean="0"/>
              <a:t>Keringkan di bawah sinar matahari, lalu giling biji nangka hingga menjadi tepung.</a:t>
            </a:r>
          </a:p>
          <a:p>
            <a:pPr marL="685800" indent="-342900">
              <a:spcBef>
                <a:spcPts val="600"/>
              </a:spcBef>
              <a:buFont typeface="+mj-lt"/>
              <a:buAutoNum type="arabicParenR"/>
            </a:pPr>
            <a:r>
              <a:rPr lang="id-ID" dirty="0" smtClean="0"/>
              <a:t>Tepung siap dibuat donat</a:t>
            </a:r>
            <a:endParaRPr lang="id-ID" dirty="0"/>
          </a:p>
        </p:txBody>
      </p:sp>
      <p:grpSp>
        <p:nvGrpSpPr>
          <p:cNvPr id="12" name="Group 11"/>
          <p:cNvGrpSpPr/>
          <p:nvPr/>
        </p:nvGrpSpPr>
        <p:grpSpPr>
          <a:xfrm>
            <a:off x="0" y="4351845"/>
            <a:ext cx="9144000" cy="798513"/>
            <a:chOff x="0" y="2952750"/>
            <a:chExt cx="9144000" cy="798513"/>
          </a:xfrm>
        </p:grpSpPr>
        <p:pic>
          <p:nvPicPr>
            <p:cNvPr id="18"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28934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1000"/>
                            </p:stCondLst>
                            <p:childTnLst>
                              <p:par>
                                <p:cTn id="9" presetID="10" presetClass="entr" presetSubtype="0" fill="hold" grpId="0" nodeType="after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750"/>
                            </p:stCondLst>
                            <p:childTnLst>
                              <p:par>
                                <p:cTn id="13" presetID="10" presetClass="entr" presetSubtype="0" fill="hold" grpId="0" nodeType="after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2750"/>
                            </p:stCondLst>
                            <p:childTnLst>
                              <p:par>
                                <p:cTn id="17" presetID="16" presetClass="entr" presetSubtype="21" fill="hold" grpId="0" nodeType="afterEffect">
                                  <p:stCondLst>
                                    <p:cond delay="25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750"/>
                                        <p:tgtEl>
                                          <p:spTgt spid="7"/>
                                        </p:tgtEl>
                                      </p:cBhvr>
                                    </p:animEffect>
                                  </p:childTnLst>
                                </p:cTn>
                              </p:par>
                            </p:childTnLst>
                          </p:cTn>
                        </p:par>
                        <p:par>
                          <p:cTn id="20" fill="hold">
                            <p:stCondLst>
                              <p:cond delay="3750"/>
                            </p:stCondLst>
                            <p:childTnLst>
                              <p:par>
                                <p:cTn id="21" presetID="10" presetClass="entr" presetSubtype="0" fill="hold" grpId="0" nodeType="after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4750"/>
                            </p:stCondLst>
                            <p:childTnLst>
                              <p:par>
                                <p:cTn id="25" presetID="16" presetClass="entr" presetSubtype="37" fill="hold" grpId="0" nodeType="afterEffect">
                                  <p:stCondLst>
                                    <p:cond delay="500"/>
                                  </p:stCondLst>
                                  <p:childTnLst>
                                    <p:set>
                                      <p:cBhvr>
                                        <p:cTn id="26" dur="1" fill="hold">
                                          <p:stCondLst>
                                            <p:cond delay="0"/>
                                          </p:stCondLst>
                                        </p:cTn>
                                        <p:tgtEl>
                                          <p:spTgt spid="10"/>
                                        </p:tgtEl>
                                        <p:attrNameLst>
                                          <p:attrName>style.visibility</p:attrName>
                                        </p:attrNameLst>
                                      </p:cBhvr>
                                      <p:to>
                                        <p:strVal val="visible"/>
                                      </p:to>
                                    </p:set>
                                    <p:animEffect transition="in" filter="barn(outVertical)">
                                      <p:cBhvr>
                                        <p:cTn id="2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animBg="1"/>
      <p:bldP spid="3" grpId="0" animBg="1"/>
      <p:bldP spid="14" grpId="0"/>
      <p:bldP spid="7"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0" y="123478"/>
            <a:ext cx="9144000" cy="4633671"/>
          </a:xfrm>
          <a:prstGeom prst="roundRect">
            <a:avLst>
              <a:gd name="adj" fmla="val 7674"/>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323528" y="263364"/>
            <a:ext cx="8352928" cy="369332"/>
          </a:xfrm>
          <a:prstGeom prst="rect">
            <a:avLst/>
          </a:prstGeom>
          <a:noFill/>
          <a:ln>
            <a:noFill/>
            <a:prstDash val="dashDot"/>
          </a:ln>
        </p:spPr>
        <p:txBody>
          <a:bodyPr wrap="square" rtlCol="0">
            <a:spAutoFit/>
          </a:bodyPr>
          <a:lstStyle/>
          <a:p>
            <a:pPr marL="342900" indent="-342900">
              <a:buFont typeface="+mj-lt"/>
              <a:buAutoNum type="alphaUcPeriod" startAt="3"/>
            </a:pPr>
            <a:r>
              <a:rPr lang="id-ID" b="1" dirty="0" smtClean="0"/>
              <a:t>Membuat donat biji </a:t>
            </a:r>
            <a:r>
              <a:rPr lang="id-ID" b="1" dirty="0" smtClean="0"/>
              <a:t>nangka</a:t>
            </a:r>
            <a:endParaRPr lang="en-US" b="1" dirty="0" smtClean="0"/>
          </a:p>
        </p:txBody>
      </p:sp>
      <p:sp>
        <p:nvSpPr>
          <p:cNvPr id="11" name="TextBox 10"/>
          <p:cNvSpPr txBox="1"/>
          <p:nvPr/>
        </p:nvSpPr>
        <p:spPr>
          <a:xfrm>
            <a:off x="323528" y="674625"/>
            <a:ext cx="8568952" cy="3724096"/>
          </a:xfrm>
          <a:prstGeom prst="rect">
            <a:avLst/>
          </a:prstGeom>
          <a:noFill/>
          <a:ln>
            <a:noFill/>
            <a:prstDash val="dashDot"/>
          </a:ln>
        </p:spPr>
        <p:txBody>
          <a:bodyPr wrap="square" numCol="2" spcCol="457200" rtlCol="0">
            <a:spAutoFit/>
          </a:bodyPr>
          <a:lstStyle/>
          <a:p>
            <a:pPr marL="685800" indent="-342900">
              <a:spcBef>
                <a:spcPts val="600"/>
              </a:spcBef>
              <a:buFont typeface="+mj-lt"/>
              <a:buAutoNum type="arabicParenR"/>
            </a:pPr>
            <a:r>
              <a:rPr lang="id-ID" dirty="0"/>
              <a:t>Siapkan wadah. Masukkan telur, tepung biji nangka, gula pasir, susu, mentega, dan garam. Kocok semua adonan sampai rata.</a:t>
            </a:r>
          </a:p>
          <a:p>
            <a:pPr marL="685800" indent="-342900">
              <a:spcBef>
                <a:spcPts val="600"/>
              </a:spcBef>
              <a:buFont typeface="+mj-lt"/>
              <a:buAutoNum type="arabicParenR"/>
            </a:pPr>
            <a:r>
              <a:rPr lang="id-ID" dirty="0"/>
              <a:t>Masukkan ragi dan tambahkan air, aduk rata hingga kalis.</a:t>
            </a:r>
          </a:p>
          <a:p>
            <a:pPr marL="685800" indent="-342900">
              <a:spcBef>
                <a:spcPts val="600"/>
              </a:spcBef>
              <a:buFont typeface="+mj-lt"/>
              <a:buAutoNum type="arabicParenR"/>
            </a:pPr>
            <a:r>
              <a:rPr lang="id-ID" dirty="0"/>
              <a:t>Tutup wadah, diamkan 30 menit (sampai adonan ngembang).</a:t>
            </a:r>
          </a:p>
          <a:p>
            <a:pPr marL="685800" indent="-342900">
              <a:spcBef>
                <a:spcPts val="600"/>
              </a:spcBef>
              <a:buFont typeface="+mj-lt"/>
              <a:buAutoNum type="arabicParenR"/>
            </a:pPr>
            <a:r>
              <a:rPr lang="id-ID" dirty="0"/>
              <a:t>Bentuk adonan menjadi bulet kecil</a:t>
            </a:r>
          </a:p>
          <a:p>
            <a:pPr marL="685800" indent="-342900">
              <a:spcBef>
                <a:spcPts val="600"/>
              </a:spcBef>
              <a:buFont typeface="+mj-lt"/>
              <a:buAutoNum type="arabicParenR"/>
            </a:pPr>
            <a:r>
              <a:rPr lang="id-ID" dirty="0"/>
              <a:t>Simpan adonan yang telahdbentuk pada wadah yang telah ditaburi tepung terigu sebelumnya.</a:t>
            </a:r>
          </a:p>
          <a:p>
            <a:pPr marL="685800" indent="-342900">
              <a:spcBef>
                <a:spcPts val="600"/>
              </a:spcBef>
              <a:buFont typeface="+mj-lt"/>
              <a:buAutoNum type="arabicParenR" startAt="6"/>
            </a:pPr>
            <a:r>
              <a:rPr lang="id-ID" dirty="0"/>
              <a:t>Diamkan kembali kurang </a:t>
            </a:r>
            <a:r>
              <a:rPr lang="id-ID" dirty="0" smtClean="0"/>
              <a:t>lebih</a:t>
            </a:r>
            <a:r>
              <a:rPr lang="en-US" dirty="0" smtClean="0"/>
              <a:t>    </a:t>
            </a:r>
            <a:r>
              <a:rPr lang="id-ID" dirty="0" smtClean="0"/>
              <a:t> </a:t>
            </a:r>
            <a:r>
              <a:rPr lang="id-ID" dirty="0"/>
              <a:t>20 menit hingga adonan terlihat mengembang</a:t>
            </a:r>
          </a:p>
          <a:p>
            <a:pPr marL="685800" indent="-342900">
              <a:spcBef>
                <a:spcPts val="600"/>
              </a:spcBef>
              <a:buFont typeface="+mj-lt"/>
              <a:buAutoNum type="arabicParenR" startAt="6"/>
            </a:pPr>
            <a:r>
              <a:rPr lang="id-ID" dirty="0"/>
              <a:t>Panaskan wajan, lalu masukkan minyak goreng secukupnya. Goreng donat sampai matang hingga warnanya kecokelatan.</a:t>
            </a:r>
          </a:p>
          <a:p>
            <a:pPr marL="685800" indent="-342900">
              <a:spcBef>
                <a:spcPts val="600"/>
              </a:spcBef>
              <a:buFont typeface="+mj-lt"/>
              <a:buAutoNum type="arabicParenR" startAt="6"/>
            </a:pPr>
            <a:r>
              <a:rPr lang="id-ID" dirty="0"/>
              <a:t>Angkat dan tiriskan. Taburi dengan gula halus, meses, atau toping lainnya sesuai selera.</a:t>
            </a:r>
          </a:p>
          <a:p>
            <a:pPr marL="685800" indent="-342900">
              <a:spcBef>
                <a:spcPts val="600"/>
              </a:spcBef>
              <a:buFont typeface="+mj-lt"/>
              <a:buAutoNum type="arabicParenR" startAt="6"/>
            </a:pPr>
            <a:r>
              <a:rPr lang="id-ID" dirty="0"/>
              <a:t>Donat siap </a:t>
            </a:r>
            <a:r>
              <a:rPr lang="id-ID" dirty="0" smtClean="0"/>
              <a:t>dihidangkan</a:t>
            </a:r>
            <a:r>
              <a:rPr lang="id-ID" dirty="0"/>
              <a:t>. </a:t>
            </a:r>
            <a:endParaRPr lang="id-ID" dirty="0"/>
          </a:p>
        </p:txBody>
      </p:sp>
      <p:grpSp>
        <p:nvGrpSpPr>
          <p:cNvPr id="12" name="Group 11"/>
          <p:cNvGrpSpPr/>
          <p:nvPr/>
        </p:nvGrpSpPr>
        <p:grpSpPr>
          <a:xfrm>
            <a:off x="0" y="4351845"/>
            <a:ext cx="9144000" cy="798513"/>
            <a:chOff x="0" y="2952750"/>
            <a:chExt cx="9144000" cy="798513"/>
          </a:xfrm>
        </p:grpSpPr>
        <p:pic>
          <p:nvPicPr>
            <p:cNvPr id="13" name="Picture 2" descr="E:\ELISA\ERLANGGA LISA\2017\TEMPLATE PPT\SMP Penjaskes Orkes (K13N)\SMP Penjaskes Orkes (K13N) banner.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1766407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16" presetClass="entr" presetSubtype="26" fill="hold" grpId="0"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barn(inHorizontal)">
                                      <p:cBhvr>
                                        <p:cTn id="11" dur="750"/>
                                        <p:tgtEl>
                                          <p:spTgt spid="9"/>
                                        </p:tgtEl>
                                      </p:cBhvr>
                                    </p:animEffect>
                                  </p:childTnLst>
                                </p:cTn>
                              </p:par>
                            </p:childTnLst>
                          </p:cTn>
                        </p:par>
                        <p:par>
                          <p:cTn id="12" fill="hold">
                            <p:stCondLst>
                              <p:cond delay="2250"/>
                            </p:stCondLst>
                            <p:childTnLst>
                              <p:par>
                                <p:cTn id="13" presetID="16" presetClass="entr" presetSubtype="26" fill="hold" grpId="0" nodeType="after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barn(inHorizontal)">
                                      <p:cBhvr>
                                        <p:cTn id="15"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2138" y="3003798"/>
            <a:ext cx="4415846" cy="1015663"/>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427984" y="1131590"/>
            <a:ext cx="45719" cy="369332"/>
          </a:xfrm>
          <a:prstGeom prst="rect">
            <a:avLst/>
          </a:prstGeom>
          <a:noFill/>
        </p:spPr>
        <p:txBody>
          <a:bodyPr wrap="square" rtlCol="0">
            <a:spAutoFit/>
          </a:bodyPr>
          <a:lstStyle/>
          <a:p>
            <a:endParaRPr lang="id-ID" dirty="0"/>
          </a:p>
        </p:txBody>
      </p:sp>
      <p:sp>
        <p:nvSpPr>
          <p:cNvPr id="10" name="TextBox 9"/>
          <p:cNvSpPr txBox="1"/>
          <p:nvPr/>
        </p:nvSpPr>
        <p:spPr>
          <a:xfrm>
            <a:off x="-36512" y="-20538"/>
            <a:ext cx="9180512" cy="647153"/>
          </a:xfrm>
          <a:prstGeom prst="rect">
            <a:avLst/>
          </a:prstGeom>
          <a:solidFill>
            <a:srgbClr val="0070C0"/>
          </a:solidFill>
          <a:ln/>
        </p:spPr>
        <p:style>
          <a:lnRef idx="1">
            <a:schemeClr val="accent1"/>
          </a:lnRef>
          <a:fillRef idx="2">
            <a:schemeClr val="accent1"/>
          </a:fillRef>
          <a:effectRef idx="1">
            <a:schemeClr val="accent1"/>
          </a:effectRef>
          <a:fontRef idx="minor">
            <a:schemeClr val="dk1"/>
          </a:fontRef>
        </p:style>
        <p:txBody>
          <a:bodyPr wrap="square" lIns="214176" tIns="107087" rIns="214176" bIns="107087" rtlCol="0">
            <a:spAutoFit/>
          </a:bodyPr>
          <a:lstStyle/>
          <a:p>
            <a:r>
              <a:rPr lang="id-ID" sz="2800" b="1" dirty="0">
                <a:solidFill>
                  <a:schemeClr val="bg1"/>
                </a:solidFill>
                <a:latin typeface="Calibri" pitchFamily="34" charset="0"/>
                <a:cs typeface="Calibri" pitchFamily="34" charset="0"/>
              </a:rPr>
              <a:t>B</a:t>
            </a:r>
            <a:r>
              <a:rPr lang="id-ID" sz="2800" b="1" dirty="0" smtClean="0">
                <a:solidFill>
                  <a:schemeClr val="bg1"/>
                </a:solidFill>
                <a:latin typeface="Calibri" pitchFamily="34" charset="0"/>
                <a:cs typeface="Calibri" pitchFamily="34" charset="0"/>
              </a:rPr>
              <a:t>. MENGOLAH HASIL SAMPING BUAH BERUPA KULIT</a:t>
            </a:r>
            <a:endParaRPr lang="en-US" sz="2800" b="1" dirty="0">
              <a:solidFill>
                <a:schemeClr val="bg1"/>
              </a:solidFill>
              <a:latin typeface="Calibri" pitchFamily="34" charset="0"/>
              <a:cs typeface="Calibri" pitchFamily="34" charset="0"/>
            </a:endParaRPr>
          </a:p>
        </p:txBody>
      </p:sp>
      <p:sp>
        <p:nvSpPr>
          <p:cNvPr id="3" name="TextBox 2"/>
          <p:cNvSpPr txBox="1"/>
          <p:nvPr/>
        </p:nvSpPr>
        <p:spPr>
          <a:xfrm>
            <a:off x="251519" y="964360"/>
            <a:ext cx="3987429" cy="1938992"/>
          </a:xfrm>
          <a:prstGeom prst="rect">
            <a:avLst/>
          </a:prstGeom>
          <a:noFill/>
        </p:spPr>
        <p:txBody>
          <a:bodyPr wrap="square" rtlCol="0">
            <a:spAutoFit/>
          </a:bodyPr>
          <a:lstStyle/>
          <a:p>
            <a:r>
              <a:rPr lang="id-ID" sz="2000" dirty="0" smtClean="0"/>
              <a:t>Kulit buah sering menjadi limbah atau sampah yang mencemari lingkungan. Kulit yang kita buang dan mencemari lingkungan ternyata mengandung zat-zat yang bermanfaat bagi tubuh. </a:t>
            </a:r>
            <a:endParaRPr lang="en-US" sz="2000" dirty="0" smtClean="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0746" t="8331" r="9681"/>
          <a:stretch/>
        </p:blipFill>
        <p:spPr>
          <a:xfrm>
            <a:off x="4427984" y="626616"/>
            <a:ext cx="4716015" cy="4142330"/>
          </a:xfrm>
          <a:prstGeom prst="rect">
            <a:avLst/>
          </a:prstGeom>
          <a:noFill/>
          <a:ln>
            <a:noFill/>
          </a:ln>
        </p:spPr>
      </p:pic>
      <p:sp>
        <p:nvSpPr>
          <p:cNvPr id="2" name="Rectangle 1"/>
          <p:cNvSpPr/>
          <p:nvPr/>
        </p:nvSpPr>
        <p:spPr>
          <a:xfrm>
            <a:off x="274379" y="3003798"/>
            <a:ext cx="4176464" cy="1015663"/>
          </a:xfrm>
          <a:prstGeom prst="rect">
            <a:avLst/>
          </a:prstGeom>
        </p:spPr>
        <p:txBody>
          <a:bodyPr wrap="square">
            <a:spAutoFit/>
          </a:bodyPr>
          <a:lstStyle/>
          <a:p>
            <a:r>
              <a:rPr lang="id-ID" sz="2000" b="1" dirty="0"/>
              <a:t>Beberapa kulit buah yang dapat dimanfaatkan menjadi makanan adalah sebagai berikut :</a:t>
            </a:r>
          </a:p>
        </p:txBody>
      </p:sp>
      <p:grpSp>
        <p:nvGrpSpPr>
          <p:cNvPr id="11" name="Group 10"/>
          <p:cNvGrpSpPr/>
          <p:nvPr/>
        </p:nvGrpSpPr>
        <p:grpSpPr>
          <a:xfrm>
            <a:off x="0" y="4351845"/>
            <a:ext cx="9144000" cy="798513"/>
            <a:chOff x="0" y="2952750"/>
            <a:chExt cx="9144000" cy="798513"/>
          </a:xfrm>
        </p:grpSpPr>
        <p:pic>
          <p:nvPicPr>
            <p:cNvPr id="12"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291180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75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750"/>
                            </p:stCondLst>
                            <p:childTnLst>
                              <p:par>
                                <p:cTn id="13" presetID="22" presetClass="entr" presetSubtype="8" fill="hold" grpId="0" nodeType="after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3011" t="-85" r="9870" b="475"/>
          <a:stretch/>
        </p:blipFill>
        <p:spPr>
          <a:xfrm>
            <a:off x="4578069" y="483944"/>
            <a:ext cx="4564704" cy="3939116"/>
          </a:xfrm>
          <a:prstGeom prst="rect">
            <a:avLst/>
          </a:prstGeom>
          <a:noFill/>
          <a:ln>
            <a:noFill/>
          </a:ln>
        </p:spPr>
      </p:pic>
      <p:sp>
        <p:nvSpPr>
          <p:cNvPr id="6" name="TextBox 5"/>
          <p:cNvSpPr txBox="1"/>
          <p:nvPr/>
        </p:nvSpPr>
        <p:spPr>
          <a:xfrm>
            <a:off x="4773216" y="1281759"/>
            <a:ext cx="45719" cy="369332"/>
          </a:xfrm>
          <a:prstGeom prst="rect">
            <a:avLst/>
          </a:prstGeom>
          <a:noFill/>
        </p:spPr>
        <p:txBody>
          <a:bodyPr wrap="square" rtlCol="0">
            <a:spAutoFit/>
          </a:bodyPr>
          <a:lstStyle/>
          <a:p>
            <a:endParaRPr lang="id-ID" dirty="0"/>
          </a:p>
        </p:txBody>
      </p:sp>
      <p:sp>
        <p:nvSpPr>
          <p:cNvPr id="12" name="TextBox 11"/>
          <p:cNvSpPr txBox="1"/>
          <p:nvPr/>
        </p:nvSpPr>
        <p:spPr>
          <a:xfrm>
            <a:off x="0" y="511763"/>
            <a:ext cx="2843808" cy="616375"/>
          </a:xfrm>
          <a:prstGeom prst="rect">
            <a:avLst/>
          </a:prstGeom>
          <a:solidFill>
            <a:schemeClr val="accent5">
              <a:lumMod val="20000"/>
              <a:lumOff val="80000"/>
            </a:schemeClr>
          </a:solidFill>
          <a:ln>
            <a:noFill/>
          </a:ln>
          <a:effectLst/>
        </p:spPr>
        <p:style>
          <a:lnRef idx="2">
            <a:schemeClr val="accent2"/>
          </a:lnRef>
          <a:fillRef idx="1">
            <a:schemeClr val="lt1"/>
          </a:fillRef>
          <a:effectRef idx="0">
            <a:schemeClr val="accent2"/>
          </a:effectRef>
          <a:fontRef idx="minor">
            <a:schemeClr val="dk1"/>
          </a:fontRef>
        </p:style>
        <p:txBody>
          <a:bodyPr wrap="square" lIns="214176" tIns="107087" rIns="214176" bIns="107087" rtlCol="0">
            <a:spAutoFit/>
          </a:bodyPr>
          <a:lstStyle/>
          <a:p>
            <a:r>
              <a:rPr lang="id-ID" sz="2600" b="1" dirty="0" smtClean="0">
                <a:solidFill>
                  <a:schemeClr val="tx1"/>
                </a:solidFill>
                <a:latin typeface="Calibri" pitchFamily="34" charset="0"/>
                <a:cs typeface="Calibri" pitchFamily="34" charset="0"/>
              </a:rPr>
              <a:t>1. Kulit Nanas</a:t>
            </a:r>
            <a:endParaRPr lang="en-US" sz="2600" b="1" dirty="0">
              <a:solidFill>
                <a:schemeClr val="tx1"/>
              </a:solidFill>
              <a:latin typeface="Calibri" pitchFamily="34" charset="0"/>
              <a:cs typeface="Calibri" pitchFamily="34" charset="0"/>
            </a:endParaRPr>
          </a:p>
        </p:txBody>
      </p:sp>
      <p:sp>
        <p:nvSpPr>
          <p:cNvPr id="14" name="TextBox 13"/>
          <p:cNvSpPr txBox="1"/>
          <p:nvPr/>
        </p:nvSpPr>
        <p:spPr>
          <a:xfrm>
            <a:off x="467544" y="1530170"/>
            <a:ext cx="3744416" cy="1569660"/>
          </a:xfrm>
          <a:prstGeom prst="rect">
            <a:avLst/>
          </a:prstGeom>
          <a:noFill/>
        </p:spPr>
        <p:txBody>
          <a:bodyPr wrap="square" rtlCol="0">
            <a:spAutoFit/>
          </a:bodyPr>
          <a:lstStyle/>
          <a:p>
            <a:r>
              <a:rPr lang="id-ID" sz="2400" dirty="0" smtClean="0"/>
              <a:t>Kulit nanas dapat diolah menjadi sirup. Berikut langkah-langkah mengolah kulit nanas menjadi sirup</a:t>
            </a:r>
            <a:r>
              <a:rPr lang="en-US" sz="2400" dirty="0" smtClean="0"/>
              <a:t> :</a:t>
            </a:r>
            <a:endParaRPr lang="id-ID" sz="2400" dirty="0"/>
          </a:p>
        </p:txBody>
      </p:sp>
      <p:sp>
        <p:nvSpPr>
          <p:cNvPr id="17" name="TextBox 16"/>
          <p:cNvSpPr txBox="1"/>
          <p:nvPr/>
        </p:nvSpPr>
        <p:spPr>
          <a:xfrm>
            <a:off x="7709035" y="3867894"/>
            <a:ext cx="1297815" cy="230832"/>
          </a:xfrm>
          <a:prstGeom prst="rect">
            <a:avLst/>
          </a:prstGeom>
          <a:noFill/>
        </p:spPr>
        <p:txBody>
          <a:bodyPr wrap="square" rtlCol="0">
            <a:spAutoFit/>
          </a:bodyPr>
          <a:lstStyle/>
          <a:p>
            <a:r>
              <a:rPr lang="id-ID" sz="900" dirty="0" smtClean="0">
                <a:solidFill>
                  <a:schemeClr val="bg1"/>
                </a:solidFill>
              </a:rPr>
              <a:t>Sumber: pixabay.com</a:t>
            </a:r>
            <a:endParaRPr lang="id-ID" sz="900" i="1" dirty="0">
              <a:solidFill>
                <a:schemeClr val="bg1"/>
              </a:solidFill>
            </a:endParaRPr>
          </a:p>
        </p:txBody>
      </p:sp>
      <p:grpSp>
        <p:nvGrpSpPr>
          <p:cNvPr id="11" name="Group 10"/>
          <p:cNvGrpSpPr/>
          <p:nvPr/>
        </p:nvGrpSpPr>
        <p:grpSpPr>
          <a:xfrm>
            <a:off x="0" y="4351845"/>
            <a:ext cx="9144000" cy="798513"/>
            <a:chOff x="0" y="2952750"/>
            <a:chExt cx="9144000" cy="798513"/>
          </a:xfrm>
        </p:grpSpPr>
        <p:pic>
          <p:nvPicPr>
            <p:cNvPr id="13" name="Picture 2" descr="E:\ELISA\ERLANGGA LISA\2017\TEMPLATE PPT\SMP Penjaskes Orkes (K13N)\SMP Penjaskes Orkes (K13N) banner.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952750"/>
              <a:ext cx="9144000" cy="79851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1447800" y="3364198"/>
              <a:ext cx="6248400" cy="3749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PRAKARYA</a:t>
              </a:r>
              <a:endParaRPr lang="en-US" sz="1600" b="1" dirty="0">
                <a:solidFill>
                  <a:schemeClr val="tx1"/>
                </a:solidFill>
              </a:endParaRPr>
            </a:p>
          </p:txBody>
        </p:sp>
      </p:grpSp>
    </p:spTree>
    <p:extLst>
      <p:ext uri="{BB962C8B-B14F-4D97-AF65-F5344CB8AC3E}">
        <p14:creationId xmlns:p14="http://schemas.microsoft.com/office/powerpoint/2010/main" val="493640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750"/>
                            </p:stCondLst>
                            <p:childTnLst>
                              <p:par>
                                <p:cTn id="9" presetID="22" presetClass="entr" presetSubtype="8" fill="hold" grpId="0" nodeType="afterEffect">
                                  <p:stCondLst>
                                    <p:cond delay="50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2912</TotalTime>
  <Words>1168</Words>
  <Application>Microsoft Office PowerPoint</Application>
  <PresentationFormat>On-screen Show (16:9)</PresentationFormat>
  <Paragraphs>126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Elisa Putri Andini</cp:lastModifiedBy>
  <cp:revision>46</cp:revision>
  <dcterms:created xsi:type="dcterms:W3CDTF">2017-07-07T18:08:25Z</dcterms:created>
  <dcterms:modified xsi:type="dcterms:W3CDTF">2017-09-18T07:33:09Z</dcterms:modified>
</cp:coreProperties>
</file>