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1"/>
  </p:notesMasterIdLst>
  <p:sldIdLst>
    <p:sldId id="259" r:id="rId2"/>
    <p:sldId id="260" r:id="rId3"/>
    <p:sldId id="269" r:id="rId4"/>
    <p:sldId id="268" r:id="rId5"/>
    <p:sldId id="262" r:id="rId6"/>
    <p:sldId id="270" r:id="rId7"/>
    <p:sldId id="261" r:id="rId8"/>
    <p:sldId id="266" r:id="rId9"/>
    <p:sldId id="267" r:id="rId10"/>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4926" autoAdjust="0"/>
    <p:restoredTop sz="86323" autoAdjust="0"/>
  </p:normalViewPr>
  <p:slideViewPr>
    <p:cSldViewPr snapToGrid="0" showGuides="1">
      <p:cViewPr varScale="1">
        <p:scale>
          <a:sx n="136" d="100"/>
          <a:sy n="136" d="100"/>
        </p:scale>
        <p:origin x="1402" y="43"/>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08-06-2022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8</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9</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08-06-2022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08-06-2022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08-06-2022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08-06-2022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polysilicon-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polysilicon-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polysilicon-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databridgemarketresearch.com/request-a-sample/?dbmr=global-polysilicon-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77187"/>
            <a:ext cx="3803765" cy="830997"/>
          </a:xfrm>
          <a:prstGeom prst="rect">
            <a:avLst/>
          </a:prstGeom>
          <a:noFill/>
        </p:spPr>
        <p:txBody>
          <a:bodyPr wrap="square" rtlCol="0">
            <a:spAutoFit/>
          </a:bodyPr>
          <a:lstStyle/>
          <a:p>
            <a:endParaRPr lang="en-US" sz="1600" b="1" dirty="0" smtClean="0">
              <a:solidFill>
                <a:schemeClr val="bg1"/>
              </a:solidFill>
            </a:endParaRPr>
          </a:p>
          <a:p>
            <a:r>
              <a:rPr lang="en-US" sz="1600" b="1" dirty="0">
                <a:solidFill>
                  <a:schemeClr val="bg1"/>
                </a:solidFill>
              </a:rPr>
              <a:t>Polysilicon Market </a:t>
            </a:r>
            <a:r>
              <a:rPr lang="en-US" sz="1600" b="1" dirty="0" smtClean="0">
                <a:solidFill>
                  <a:schemeClr val="bg1"/>
                </a:solidFill>
              </a:rPr>
              <a:t>- </a:t>
            </a:r>
            <a:r>
              <a:rPr lang="en-US" sz="1600" b="1" dirty="0">
                <a:solidFill>
                  <a:schemeClr val="bg1"/>
                </a:solidFill>
              </a:rPr>
              <a:t>Industry Trends, Size, Share and Forecast to </a:t>
            </a:r>
            <a:r>
              <a:rPr lang="en-US" sz="1600" b="1" dirty="0" smtClean="0">
                <a:solidFill>
                  <a:schemeClr val="bg1"/>
                </a:solidFill>
              </a:rPr>
              <a:t>2029</a:t>
            </a:r>
            <a:endParaRPr lang="en-IN" sz="1600" b="1" dirty="0">
              <a:solidFill>
                <a:schemeClr val="bg1"/>
              </a:solidFill>
            </a:endParaRPr>
          </a:p>
        </p:txBody>
      </p:sp>
      <p:sp>
        <p:nvSpPr>
          <p:cNvPr id="6" name="TextBox 5"/>
          <p:cNvSpPr txBox="1"/>
          <p:nvPr/>
        </p:nvSpPr>
        <p:spPr>
          <a:xfrm>
            <a:off x="209550" y="985049"/>
            <a:ext cx="4972050" cy="1892826"/>
          </a:xfrm>
          <a:prstGeom prst="rect">
            <a:avLst/>
          </a:prstGeom>
          <a:noFill/>
        </p:spPr>
        <p:txBody>
          <a:bodyPr wrap="square" rtlCol="0">
            <a:spAutoFit/>
          </a:bodyPr>
          <a:lstStyle/>
          <a:p>
            <a:pPr algn="just"/>
            <a:r>
              <a:rPr lang="en-US" sz="1300" dirty="0"/>
              <a:t>Polysilicon Market </a:t>
            </a:r>
            <a:r>
              <a:rPr lang="en-US" sz="1300" dirty="0" smtClean="0"/>
              <a:t>is </a:t>
            </a:r>
            <a:r>
              <a:rPr lang="en-US" sz="1300" dirty="0"/>
              <a:t>to provide accurate and strategic analysis of the </a:t>
            </a:r>
            <a:r>
              <a:rPr lang="en-US" sz="1300" dirty="0" smtClean="0"/>
              <a:t>Polysilicon</a:t>
            </a:r>
            <a:r>
              <a:rPr lang="en-US" sz="1300" dirty="0" smtClean="0"/>
              <a:t> </a:t>
            </a:r>
            <a:r>
              <a:rPr lang="en-US" sz="1300" dirty="0" smtClean="0"/>
              <a:t>industry</a:t>
            </a:r>
            <a:r>
              <a:rPr lang="en-US" sz="1300" dirty="0"/>
              <a:t>. </a:t>
            </a:r>
            <a:r>
              <a:rPr lang="en-US" sz="1300" dirty="0" smtClean="0"/>
              <a:t>Data </a:t>
            </a:r>
            <a:r>
              <a:rPr lang="en-US" sz="1300" dirty="0"/>
              <a:t>Bridge Market Research has recently published the Global research Report </a:t>
            </a:r>
            <a:r>
              <a:rPr lang="en-US" sz="1300" dirty="0" smtClean="0"/>
              <a:t>for </a:t>
            </a:r>
            <a:r>
              <a:rPr lang="en-US" sz="1300" dirty="0"/>
              <a:t>Polysilicon Market </a:t>
            </a:r>
            <a:r>
              <a:rPr lang="en-US" sz="1300" dirty="0" smtClean="0"/>
              <a:t>- </a:t>
            </a:r>
            <a:r>
              <a:rPr lang="en-US" sz="1300" dirty="0"/>
              <a:t>Industry Trends, Size, Share and Forecast to </a:t>
            </a:r>
            <a:r>
              <a:rPr lang="en-US" sz="1300" dirty="0" smtClean="0"/>
              <a:t>2029 </a:t>
            </a:r>
            <a:r>
              <a:rPr lang="en-US" sz="1300" dirty="0"/>
              <a:t>Market. The study provides an overview of current statistics and future predictions of the </a:t>
            </a:r>
            <a:r>
              <a:rPr lang="en-US" sz="1300" dirty="0"/>
              <a:t>Polysilicon </a:t>
            </a:r>
            <a:r>
              <a:rPr lang="en-US" sz="1300" dirty="0" smtClean="0"/>
              <a:t>Market</a:t>
            </a:r>
            <a:r>
              <a:rPr lang="en-US" sz="1300" dirty="0" smtClean="0"/>
              <a:t>. </a:t>
            </a:r>
            <a:r>
              <a:rPr lang="en-US" sz="1300" dirty="0"/>
              <a:t>The study highlights a detailed assessment of the Market and displays market sizing trends by revenue &amp; volume (if applicable), current growth factors, expert opinions, facts, and industry validated market development data. </a:t>
            </a:r>
          </a:p>
        </p:txBody>
      </p:sp>
      <p:sp>
        <p:nvSpPr>
          <p:cNvPr id="7" name="TextBox 6"/>
          <p:cNvSpPr txBox="1"/>
          <p:nvPr/>
        </p:nvSpPr>
        <p:spPr>
          <a:xfrm>
            <a:off x="291710" y="3242463"/>
            <a:ext cx="4889890" cy="738664"/>
          </a:xfrm>
          <a:prstGeom prst="rect">
            <a:avLst/>
          </a:prstGeom>
          <a:noFill/>
        </p:spPr>
        <p:txBody>
          <a:bodyPr wrap="square" rtlCol="0">
            <a:spAutoFit/>
          </a:bodyPr>
          <a:lstStyle/>
          <a:p>
            <a:r>
              <a:rPr lang="en-US" sz="1400" b="1" dirty="0" smtClean="0"/>
              <a:t>Browse Full Report :</a:t>
            </a:r>
            <a:r>
              <a:rPr lang="en-IN" sz="1400" b="1" dirty="0"/>
              <a:t> </a:t>
            </a:r>
            <a:r>
              <a:rPr lang="en-IN" sz="1400" b="1" dirty="0">
                <a:hlinkClick r:id="rId3"/>
              </a:rPr>
              <a:t>https://</a:t>
            </a:r>
            <a:r>
              <a:rPr lang="en-IN" sz="1400" b="1" dirty="0" smtClean="0">
                <a:hlinkClick r:id="rId3"/>
              </a:rPr>
              <a:t>www.databridgemarketresearch.com/reports/global-polysilicon-market</a:t>
            </a:r>
            <a:r>
              <a:rPr lang="en-IN" sz="1400" b="1" dirty="0" smtClean="0"/>
              <a:t> </a:t>
            </a:r>
            <a:endParaRPr lang="en-US"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29244" y="840362"/>
            <a:ext cx="4972050" cy="2739211"/>
          </a:xfrm>
          <a:prstGeom prst="rect">
            <a:avLst/>
          </a:prstGeom>
          <a:noFill/>
        </p:spPr>
        <p:txBody>
          <a:bodyPr wrap="square" rtlCol="0">
            <a:spAutoFit/>
          </a:bodyPr>
          <a:lstStyle/>
          <a:p>
            <a:pPr algn="just"/>
            <a:r>
              <a:rPr lang="en-US" sz="1300" dirty="0"/>
              <a:t>Polysilicon Market </a:t>
            </a:r>
            <a:r>
              <a:rPr lang="en-US" sz="1300" dirty="0" smtClean="0"/>
              <a:t>is </a:t>
            </a:r>
            <a:r>
              <a:rPr lang="en-US" sz="1300" dirty="0"/>
              <a:t>expected to be growing at a growth rate </a:t>
            </a:r>
            <a:r>
              <a:rPr lang="en-US" sz="1300" dirty="0" smtClean="0"/>
              <a:t>of </a:t>
            </a:r>
            <a:r>
              <a:rPr lang="en-US" sz="1300" dirty="0" smtClean="0"/>
              <a:t>10.80</a:t>
            </a:r>
            <a:r>
              <a:rPr lang="en-US" sz="1300" dirty="0" smtClean="0"/>
              <a:t>% </a:t>
            </a:r>
            <a:r>
              <a:rPr lang="en-US" sz="1300" dirty="0"/>
              <a:t>in the forecast period of </a:t>
            </a:r>
            <a:r>
              <a:rPr lang="en-US" sz="1300" dirty="0" smtClean="0"/>
              <a:t>2022 </a:t>
            </a:r>
            <a:r>
              <a:rPr lang="en-US" sz="1300" dirty="0"/>
              <a:t>to </a:t>
            </a:r>
            <a:r>
              <a:rPr lang="en-US" sz="1300" dirty="0" smtClean="0"/>
              <a:t>2029</a:t>
            </a:r>
            <a:r>
              <a:rPr lang="en-US" sz="1300" dirty="0"/>
              <a:t>. Polysilicon Market </a:t>
            </a:r>
            <a:r>
              <a:rPr lang="en-US" sz="1300" dirty="0" smtClean="0"/>
              <a:t>analyses </a:t>
            </a:r>
            <a:r>
              <a:rPr lang="en-US" sz="1300" dirty="0"/>
              <a:t>the growth, which is currently being growing due to the swiftly increasing construction sector in developing economies</a:t>
            </a:r>
            <a:r>
              <a:rPr lang="en-US" sz="1300" dirty="0" smtClean="0"/>
              <a:t>.</a:t>
            </a:r>
            <a:r>
              <a:rPr lang="en-US" sz="1300" dirty="0"/>
              <a:t> </a:t>
            </a:r>
            <a:endParaRPr lang="en-US" sz="1300" dirty="0" smtClean="0"/>
          </a:p>
          <a:p>
            <a:pPr algn="just"/>
            <a:endParaRPr lang="en-US" sz="1300" dirty="0" smtClean="0"/>
          </a:p>
          <a:p>
            <a:pPr algn="just"/>
            <a:r>
              <a:rPr lang="en-US" sz="1300" dirty="0" smtClean="0"/>
              <a:t>The </a:t>
            </a:r>
            <a:r>
              <a:rPr lang="en-US" sz="1300" dirty="0"/>
              <a:t>report closely examines each segment and its sub-segment futures before looking at the 360-degree view of the </a:t>
            </a:r>
            <a:r>
              <a:rPr lang="en-US" sz="1300" dirty="0"/>
              <a:t>Polysilicon Market </a:t>
            </a:r>
            <a:r>
              <a:rPr lang="en-US" sz="1300" dirty="0" smtClean="0"/>
              <a:t>will </a:t>
            </a:r>
            <a:r>
              <a:rPr lang="en-US" sz="1300" dirty="0"/>
              <a:t>provide deep insight into industry parameters by accessing growth, consumption, upcoming market trends and various price fluctuations</a:t>
            </a:r>
            <a:r>
              <a:rPr lang="en-US" sz="1300" dirty="0" smtClean="0"/>
              <a:t>.</a:t>
            </a:r>
          </a:p>
          <a:p>
            <a:pPr algn="just"/>
            <a:endParaRPr lang="en-US" sz="1300" dirty="0"/>
          </a:p>
          <a:p>
            <a:r>
              <a:rPr lang="en-US" sz="1400" b="1" dirty="0"/>
              <a:t>Get Details TOC : </a:t>
            </a:r>
            <a:r>
              <a:rPr lang="en-US" sz="1400" b="1" dirty="0">
                <a:hlinkClick r:id="rId3"/>
              </a:rPr>
              <a:t>https://www.databridgemarketresearch.com/toc/?</a:t>
            </a:r>
            <a:r>
              <a:rPr lang="en-US" sz="1400" b="1" dirty="0" smtClean="0">
                <a:hlinkClick r:id="rId3"/>
              </a:rPr>
              <a:t>dbmr=global-polysilicon-market</a:t>
            </a:r>
            <a:r>
              <a:rPr lang="en-US" sz="1400" b="1" dirty="0" smtClean="0"/>
              <a:t> </a:t>
            </a:r>
            <a:endParaRPr lang="en-IN" sz="1400" dirty="0"/>
          </a:p>
        </p:txBody>
      </p:sp>
      <p:sp>
        <p:nvSpPr>
          <p:cNvPr id="8" name="TextBox 7"/>
          <p:cNvSpPr txBox="1"/>
          <p:nvPr/>
        </p:nvSpPr>
        <p:spPr>
          <a:xfrm>
            <a:off x="229244" y="112196"/>
            <a:ext cx="3495675" cy="646331"/>
          </a:xfrm>
          <a:prstGeom prst="rect">
            <a:avLst/>
          </a:prstGeom>
          <a:noFill/>
        </p:spPr>
        <p:txBody>
          <a:bodyPr wrap="square" rtlCol="0">
            <a:spAutoFit/>
          </a:bodyPr>
          <a:lstStyle/>
          <a:p>
            <a:r>
              <a:rPr lang="en-US" sz="1800" b="1" dirty="0">
                <a:solidFill>
                  <a:schemeClr val="bg1"/>
                </a:solidFill>
              </a:rPr>
              <a:t>Polysilicon Market </a:t>
            </a:r>
            <a:r>
              <a:rPr lang="en-IN" sz="1800" b="1" dirty="0">
                <a:solidFill>
                  <a:schemeClr val="bg1"/>
                </a:solidFill>
              </a:rPr>
              <a:t>Grow with a </a:t>
            </a:r>
            <a:r>
              <a:rPr lang="en-IN" sz="1800" b="1" dirty="0" smtClean="0">
                <a:solidFill>
                  <a:schemeClr val="bg1"/>
                </a:solidFill>
              </a:rPr>
              <a:t>10.80% </a:t>
            </a:r>
            <a:r>
              <a:rPr lang="en-IN" sz="1800" b="1" dirty="0">
                <a:solidFill>
                  <a:schemeClr val="bg1"/>
                </a:solidFill>
              </a:rPr>
              <a:t>CAGR by 2029</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196" y="258051"/>
            <a:ext cx="3281743" cy="369332"/>
          </a:xfrm>
          <a:prstGeom prst="rect">
            <a:avLst/>
          </a:prstGeom>
          <a:noFill/>
        </p:spPr>
        <p:txBody>
          <a:bodyPr wrap="square" rtlCol="0">
            <a:spAutoFit/>
          </a:bodyPr>
          <a:lstStyle/>
          <a:p>
            <a:r>
              <a:rPr lang="en-US" sz="1800" b="1" dirty="0">
                <a:solidFill>
                  <a:schemeClr val="bg1"/>
                </a:solidFill>
              </a:rPr>
              <a:t>Polysilicon Market </a:t>
            </a:r>
            <a:r>
              <a:rPr lang="en-IN" sz="1800" b="1" dirty="0" smtClean="0">
                <a:solidFill>
                  <a:schemeClr val="bg1"/>
                </a:solidFill>
              </a:rPr>
              <a:t>Scenario</a:t>
            </a:r>
            <a:endParaRPr lang="en-IN" sz="1800" b="1" dirty="0">
              <a:solidFill>
                <a:schemeClr val="bg1"/>
              </a:solidFill>
            </a:endParaRPr>
          </a:p>
        </p:txBody>
      </p:sp>
      <p:sp>
        <p:nvSpPr>
          <p:cNvPr id="3" name="TextBox 2"/>
          <p:cNvSpPr txBox="1"/>
          <p:nvPr/>
        </p:nvSpPr>
        <p:spPr>
          <a:xfrm>
            <a:off x="290133" y="1161230"/>
            <a:ext cx="4947857" cy="1384995"/>
          </a:xfrm>
          <a:prstGeom prst="rect">
            <a:avLst/>
          </a:prstGeom>
          <a:noFill/>
        </p:spPr>
        <p:txBody>
          <a:bodyPr wrap="square" rtlCol="0">
            <a:spAutoFit/>
          </a:bodyPr>
          <a:lstStyle/>
          <a:p>
            <a:r>
              <a:rPr lang="en-IN" sz="1400" dirty="0"/>
              <a:t>According to Data Bridge Market Research, the polysilicon market is witnessing an increasing level of awareness in developing regions due to the growth of the photovoltaic energy sources market, increased government initiatives to increase use of renewable resources and advances in production processes, and growing demand for consumer electronics.</a:t>
            </a:r>
          </a:p>
        </p:txBody>
      </p:sp>
    </p:spTree>
    <p:extLst>
      <p:ext uri="{BB962C8B-B14F-4D97-AF65-F5344CB8AC3E}">
        <p14:creationId xmlns:p14="http://schemas.microsoft.com/office/powerpoint/2010/main" val="2483195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272" y="201954"/>
            <a:ext cx="3309791" cy="369332"/>
          </a:xfrm>
          <a:prstGeom prst="rect">
            <a:avLst/>
          </a:prstGeom>
          <a:noFill/>
        </p:spPr>
        <p:txBody>
          <a:bodyPr wrap="square" rtlCol="0">
            <a:spAutoFit/>
          </a:bodyPr>
          <a:lstStyle/>
          <a:p>
            <a:r>
              <a:rPr lang="en-US" sz="1800" b="1" dirty="0">
                <a:solidFill>
                  <a:schemeClr val="bg1"/>
                </a:solidFill>
              </a:rPr>
              <a:t>Polysilicon Market </a:t>
            </a:r>
            <a:r>
              <a:rPr lang="en-IN" sz="1800" b="1" dirty="0" smtClean="0">
                <a:solidFill>
                  <a:schemeClr val="bg1"/>
                </a:solidFill>
              </a:rPr>
              <a:t>By 2029</a:t>
            </a:r>
            <a:endParaRPr lang="en-IN" sz="1800" b="1" dirty="0" smtClean="0">
              <a:solidFill>
                <a:schemeClr val="bg1"/>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20736" y="1008646"/>
            <a:ext cx="4505837" cy="2677004"/>
          </a:xfrm>
          <a:prstGeom prst="rect">
            <a:avLst/>
          </a:prstGeom>
        </p:spPr>
      </p:pic>
    </p:spTree>
    <p:extLst>
      <p:ext uri="{BB962C8B-B14F-4D97-AF65-F5344CB8AC3E}">
        <p14:creationId xmlns:p14="http://schemas.microsoft.com/office/powerpoint/2010/main" val="1145088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23418" y="92231"/>
            <a:ext cx="3466866" cy="923330"/>
          </a:xfrm>
          <a:prstGeom prst="rect">
            <a:avLst/>
          </a:prstGeom>
          <a:noFill/>
        </p:spPr>
        <p:txBody>
          <a:bodyPr wrap="square" rtlCol="0">
            <a:spAutoFit/>
          </a:bodyPr>
          <a:lstStyle/>
          <a:p>
            <a:r>
              <a:rPr lang="en-IN" sz="1800" b="1" dirty="0" smtClean="0">
                <a:solidFill>
                  <a:schemeClr val="bg1"/>
                </a:solidFill>
              </a:rPr>
              <a:t>Major Key Players for </a:t>
            </a:r>
            <a:r>
              <a:rPr lang="en-US" sz="1800" b="1" dirty="0">
                <a:solidFill>
                  <a:schemeClr val="bg1"/>
                </a:solidFill>
              </a:rPr>
              <a:t>Polysilicon Market </a:t>
            </a:r>
          </a:p>
          <a:p>
            <a:endParaRPr lang="en-US" sz="1800" b="1" dirty="0">
              <a:solidFill>
                <a:schemeClr val="bg1"/>
              </a:solidFill>
            </a:endParaRPr>
          </a:p>
        </p:txBody>
      </p:sp>
      <p:sp>
        <p:nvSpPr>
          <p:cNvPr id="5" name="TextBox 4"/>
          <p:cNvSpPr txBox="1"/>
          <p:nvPr/>
        </p:nvSpPr>
        <p:spPr>
          <a:xfrm>
            <a:off x="288078" y="875883"/>
            <a:ext cx="4705350" cy="2492990"/>
          </a:xfrm>
          <a:prstGeom prst="rect">
            <a:avLst/>
          </a:prstGeom>
          <a:noFill/>
        </p:spPr>
        <p:txBody>
          <a:bodyPr wrap="square" rtlCol="0">
            <a:spAutoFit/>
          </a:bodyPr>
          <a:lstStyle/>
          <a:p>
            <a:r>
              <a:rPr lang="en-IN" sz="1300" b="1" dirty="0" smtClean="0"/>
              <a:t>Some of the major players operating in this market are :</a:t>
            </a:r>
          </a:p>
          <a:p>
            <a:endParaRPr lang="en-IN" sz="1300" b="1" dirty="0"/>
          </a:p>
          <a:p>
            <a:pPr marL="285750" lvl="0" indent="-285750">
              <a:buFont typeface="Wingdings" panose="05000000000000000000" pitchFamily="2" charset="2"/>
              <a:buChar char="q"/>
            </a:pPr>
            <a:r>
              <a:rPr lang="en-IN" sz="1300" b="1" dirty="0"/>
              <a:t>GCL-Poly</a:t>
            </a:r>
          </a:p>
          <a:p>
            <a:pPr marL="285750" lvl="0" indent="-285750">
              <a:buFont typeface="Wingdings" panose="05000000000000000000" pitchFamily="2" charset="2"/>
              <a:buChar char="q"/>
            </a:pPr>
            <a:r>
              <a:rPr lang="en-IN" sz="1300" b="1" dirty="0"/>
              <a:t>Wacker </a:t>
            </a:r>
            <a:r>
              <a:rPr lang="en-IN" sz="1300" b="1" dirty="0" err="1"/>
              <a:t>Chemie</a:t>
            </a:r>
            <a:r>
              <a:rPr lang="en-IN" sz="1300" b="1" dirty="0"/>
              <a:t> AG</a:t>
            </a:r>
          </a:p>
          <a:p>
            <a:pPr marL="285750" lvl="0" indent="-285750">
              <a:buFont typeface="Wingdings" panose="05000000000000000000" pitchFamily="2" charset="2"/>
              <a:buChar char="q"/>
            </a:pPr>
            <a:r>
              <a:rPr lang="en-IN" sz="1300" b="1" dirty="0"/>
              <a:t>OCI COMPANY Ltd.</a:t>
            </a:r>
          </a:p>
          <a:p>
            <a:pPr marL="285750" lvl="0" indent="-285750">
              <a:buFont typeface="Wingdings" panose="05000000000000000000" pitchFamily="2" charset="2"/>
              <a:buChar char="q"/>
            </a:pPr>
            <a:r>
              <a:rPr lang="en-IN" sz="1300" b="1" dirty="0"/>
              <a:t>REC Silicon ASA</a:t>
            </a:r>
          </a:p>
          <a:p>
            <a:pPr marL="285750" lvl="0" indent="-285750">
              <a:buFont typeface="Wingdings" panose="05000000000000000000" pitchFamily="2" charset="2"/>
              <a:buChar char="q"/>
            </a:pPr>
            <a:r>
              <a:rPr lang="en-IN" sz="1300" b="1" dirty="0"/>
              <a:t>Tokuyama Corporation</a:t>
            </a:r>
          </a:p>
          <a:p>
            <a:pPr marL="285750" lvl="0" indent="-285750">
              <a:buFont typeface="Wingdings" panose="05000000000000000000" pitchFamily="2" charset="2"/>
              <a:buChar char="q"/>
            </a:pPr>
            <a:r>
              <a:rPr lang="en-IN" sz="1300" b="1" dirty="0"/>
              <a:t>DAQO NEW ENERGY CO,.LTD</a:t>
            </a:r>
          </a:p>
          <a:p>
            <a:pPr marL="285750" lvl="0" indent="-285750">
              <a:buFont typeface="Wingdings" panose="05000000000000000000" pitchFamily="2" charset="2"/>
              <a:buChar char="q"/>
            </a:pPr>
            <a:r>
              <a:rPr lang="en-IN" sz="1300" b="1" dirty="0"/>
              <a:t>Hemlock Semiconductor Operations LLC</a:t>
            </a:r>
          </a:p>
          <a:p>
            <a:pPr marL="285750" lvl="0" indent="-285750">
              <a:buFont typeface="Wingdings" panose="05000000000000000000" pitchFamily="2" charset="2"/>
              <a:buChar char="q"/>
            </a:pPr>
            <a:r>
              <a:rPr lang="en-IN" sz="1300" b="1" dirty="0" err="1"/>
              <a:t>activ</a:t>
            </a:r>
            <a:r>
              <a:rPr lang="en-IN" sz="1300" b="1" dirty="0"/>
              <a:t> solar </a:t>
            </a:r>
            <a:r>
              <a:rPr lang="en-IN" sz="1300" b="1" dirty="0" err="1"/>
              <a:t>Energietechnik</a:t>
            </a:r>
            <a:r>
              <a:rPr lang="en-IN" sz="1300" b="1" dirty="0"/>
              <a:t> GmbH</a:t>
            </a:r>
          </a:p>
          <a:p>
            <a:pPr marL="285750" indent="-285750">
              <a:buFont typeface="Wingdings" panose="05000000000000000000" pitchFamily="2" charset="2"/>
              <a:buChar char="q"/>
            </a:pPr>
            <a:r>
              <a:rPr lang="en-IN" sz="1300" b="1" dirty="0"/>
              <a:t>GCL System Integration</a:t>
            </a:r>
            <a:endParaRPr lang="en-IN" sz="1300" b="1" dirty="0"/>
          </a:p>
          <a:p>
            <a:endParaRPr lang="en-IN" sz="1300" b="1" dirty="0" smtClean="0"/>
          </a:p>
        </p:txBody>
      </p:sp>
      <p:sp>
        <p:nvSpPr>
          <p:cNvPr id="6" name="TextBox 5"/>
          <p:cNvSpPr txBox="1"/>
          <p:nvPr/>
        </p:nvSpPr>
        <p:spPr>
          <a:xfrm>
            <a:off x="213367" y="3247202"/>
            <a:ext cx="5000625" cy="738664"/>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dbmr=global-polysilicon-market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491" y="0"/>
            <a:ext cx="3096619" cy="1077218"/>
          </a:xfrm>
          <a:prstGeom prst="rect">
            <a:avLst/>
          </a:prstGeom>
          <a:noFill/>
        </p:spPr>
        <p:txBody>
          <a:bodyPr wrap="square" rtlCol="0">
            <a:spAutoFit/>
          </a:bodyPr>
          <a:lstStyle/>
          <a:p>
            <a:r>
              <a:rPr lang="en-IN" sz="1600" b="1" dirty="0">
                <a:solidFill>
                  <a:schemeClr val="bg1"/>
                </a:solidFill>
              </a:rPr>
              <a:t>Key Pointers Covered in the Polysilicon Market Industry Trends and Forecast to 2029</a:t>
            </a:r>
          </a:p>
          <a:p>
            <a:endParaRPr lang="en-IN" sz="1600" b="1" dirty="0">
              <a:solidFill>
                <a:schemeClr val="bg1"/>
              </a:solidFill>
            </a:endParaRPr>
          </a:p>
        </p:txBody>
      </p:sp>
      <p:sp>
        <p:nvSpPr>
          <p:cNvPr id="3" name="TextBox 2"/>
          <p:cNvSpPr txBox="1"/>
          <p:nvPr/>
        </p:nvSpPr>
        <p:spPr>
          <a:xfrm>
            <a:off x="280491" y="1127573"/>
            <a:ext cx="4672976" cy="2223814"/>
          </a:xfrm>
          <a:prstGeom prst="rect">
            <a:avLst/>
          </a:prstGeom>
          <a:noFill/>
        </p:spPr>
        <p:txBody>
          <a:bodyPr wrap="square" rtlCol="0">
            <a:spAutoFit/>
          </a:bodyPr>
          <a:lstStyle/>
          <a:p>
            <a:pPr marL="285750" lvl="0" indent="-285750">
              <a:buFont typeface="Wingdings" panose="05000000000000000000" pitchFamily="2" charset="2"/>
              <a:buChar char="q"/>
            </a:pPr>
            <a:r>
              <a:rPr lang="en-IN" sz="1300" b="1" dirty="0"/>
              <a:t>Market Size</a:t>
            </a:r>
          </a:p>
          <a:p>
            <a:pPr marL="285750" lvl="0" indent="-285750">
              <a:buFont typeface="Wingdings" panose="05000000000000000000" pitchFamily="2" charset="2"/>
              <a:buChar char="q"/>
            </a:pPr>
            <a:r>
              <a:rPr lang="en-IN" sz="1300" b="1" dirty="0"/>
              <a:t>Market New Sales Volumes</a:t>
            </a:r>
          </a:p>
          <a:p>
            <a:pPr marL="285750" lvl="0" indent="-285750">
              <a:buFont typeface="Wingdings" panose="05000000000000000000" pitchFamily="2" charset="2"/>
              <a:buChar char="q"/>
            </a:pPr>
            <a:r>
              <a:rPr lang="en-IN" sz="1300" b="1" dirty="0"/>
              <a:t>Market Replacement Sales Volumes</a:t>
            </a:r>
          </a:p>
          <a:p>
            <a:pPr marL="285750" lvl="0" indent="-285750">
              <a:buFont typeface="Wingdings" panose="05000000000000000000" pitchFamily="2" charset="2"/>
              <a:buChar char="q"/>
            </a:pPr>
            <a:r>
              <a:rPr lang="en-IN" sz="1300" b="1" dirty="0"/>
              <a:t>Installed Base</a:t>
            </a:r>
          </a:p>
          <a:p>
            <a:pPr marL="285750" lvl="0" indent="-285750">
              <a:buFont typeface="Wingdings" panose="05000000000000000000" pitchFamily="2" charset="2"/>
              <a:buChar char="q"/>
            </a:pPr>
            <a:r>
              <a:rPr lang="en-IN" sz="1300" b="1" dirty="0"/>
              <a:t>Market By Brands</a:t>
            </a:r>
          </a:p>
          <a:p>
            <a:pPr marL="285750" lvl="0" indent="-285750">
              <a:buFont typeface="Wingdings" panose="05000000000000000000" pitchFamily="2" charset="2"/>
              <a:buChar char="q"/>
            </a:pPr>
            <a:r>
              <a:rPr lang="en-IN" sz="1300" b="1" dirty="0"/>
              <a:t>Market Procedure Volumes</a:t>
            </a:r>
          </a:p>
          <a:p>
            <a:pPr marL="285750" lvl="0" indent="-285750">
              <a:buFont typeface="Wingdings" panose="05000000000000000000" pitchFamily="2" charset="2"/>
              <a:buChar char="q"/>
            </a:pPr>
            <a:r>
              <a:rPr lang="en-IN" sz="1300" b="1" dirty="0"/>
              <a:t>Market Product Price Analysis</a:t>
            </a:r>
          </a:p>
          <a:p>
            <a:pPr marL="285750" lvl="0" indent="-285750">
              <a:buFont typeface="Wingdings" panose="05000000000000000000" pitchFamily="2" charset="2"/>
              <a:buChar char="q"/>
            </a:pPr>
            <a:r>
              <a:rPr lang="en-IN" sz="1300" b="1" dirty="0"/>
              <a:t>Market Shares in Different Regions</a:t>
            </a:r>
          </a:p>
          <a:p>
            <a:pPr marL="285750" lvl="0" indent="-285750">
              <a:buFont typeface="Wingdings" panose="05000000000000000000" pitchFamily="2" charset="2"/>
              <a:buChar char="q"/>
            </a:pPr>
            <a:r>
              <a:rPr lang="en-IN" sz="1300" b="1" dirty="0"/>
              <a:t>Recent Developments for Market Competitors</a:t>
            </a:r>
          </a:p>
          <a:p>
            <a:pPr marL="285750" lvl="0" indent="-285750">
              <a:buFont typeface="Wingdings" panose="05000000000000000000" pitchFamily="2" charset="2"/>
              <a:buChar char="q"/>
            </a:pPr>
            <a:r>
              <a:rPr lang="en-IN" sz="1300" b="1" dirty="0"/>
              <a:t>Market Upcoming Applications</a:t>
            </a:r>
          </a:p>
          <a:p>
            <a:endParaRPr lang="en-IN" dirty="0"/>
          </a:p>
        </p:txBody>
      </p:sp>
    </p:spTree>
    <p:extLst>
      <p:ext uri="{BB962C8B-B14F-4D97-AF65-F5344CB8AC3E}">
        <p14:creationId xmlns:p14="http://schemas.microsoft.com/office/powerpoint/2010/main" val="861510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4251009" y="3785725"/>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88272" y="1157553"/>
            <a:ext cx="5029201" cy="2092881"/>
          </a:xfrm>
          <a:prstGeom prst="rect">
            <a:avLst/>
          </a:prstGeom>
          <a:noFill/>
        </p:spPr>
        <p:txBody>
          <a:bodyPr wrap="square" rtlCol="0">
            <a:spAutoFit/>
          </a:bodyPr>
          <a:lstStyle/>
          <a:p>
            <a:pPr algn="just"/>
            <a:endParaRPr lang="en-US" sz="1300" b="1" dirty="0" smtClean="0"/>
          </a:p>
          <a:p>
            <a:pPr marL="171450" indent="-171450" algn="just">
              <a:buFont typeface="Arial" panose="020B0604020202020204" pitchFamily="34" charset="0"/>
              <a:buChar char="•"/>
            </a:pPr>
            <a:r>
              <a:rPr lang="en-US" sz="1300" b="1" dirty="0" smtClean="0"/>
              <a:t>Product Type</a:t>
            </a:r>
          </a:p>
          <a:p>
            <a:pPr marL="171450" indent="-171450" algn="just">
              <a:buFont typeface="Arial" panose="020B0604020202020204" pitchFamily="34" charset="0"/>
              <a:buChar char="•"/>
            </a:pPr>
            <a:r>
              <a:rPr lang="en-US" sz="1300" b="1" dirty="0" smtClean="0"/>
              <a:t>Manufacturing Technology</a:t>
            </a:r>
            <a:endParaRPr lang="en-US" sz="1300" b="1" dirty="0" smtClean="0"/>
          </a:p>
          <a:p>
            <a:pPr marL="171450" indent="-171450" algn="just">
              <a:buFont typeface="Arial" panose="020B0604020202020204" pitchFamily="34" charset="0"/>
              <a:buChar char="•"/>
            </a:pPr>
            <a:r>
              <a:rPr lang="en-US" sz="1300" b="1" dirty="0" smtClean="0"/>
              <a:t>End </a:t>
            </a:r>
            <a:r>
              <a:rPr lang="en-US" sz="1300" b="1" dirty="0" smtClean="0"/>
              <a:t>User Industry</a:t>
            </a:r>
            <a:endParaRPr lang="en-US" sz="1300" b="1" dirty="0" smtClean="0"/>
          </a:p>
          <a:p>
            <a:pPr marL="171450" indent="-171450" algn="just">
              <a:buFont typeface="Arial" panose="020B0604020202020204" pitchFamily="34" charset="0"/>
              <a:buChar char="•"/>
            </a:pPr>
            <a:r>
              <a:rPr lang="en-US" sz="1300" b="1" dirty="0" smtClean="0"/>
              <a:t>Application</a:t>
            </a:r>
          </a:p>
          <a:p>
            <a:pPr marL="171450" indent="-171450" algn="just">
              <a:buFont typeface="Arial" panose="020B0604020202020204" pitchFamily="34" charset="0"/>
              <a:buChar char="•"/>
            </a:pPr>
            <a:r>
              <a:rPr lang="en-US" sz="1300" b="1" dirty="0" smtClean="0"/>
              <a:t>Country</a:t>
            </a:r>
          </a:p>
          <a:p>
            <a:pPr marL="171450" indent="-171450" algn="just">
              <a:buFont typeface="Arial" panose="020B0604020202020204" pitchFamily="34" charset="0"/>
              <a:buChar char="•"/>
            </a:pPr>
            <a:r>
              <a:rPr lang="en-US" sz="1300" b="1" dirty="0" smtClean="0"/>
              <a:t>Industry </a:t>
            </a:r>
            <a:r>
              <a:rPr lang="en-US" sz="1300" b="1" dirty="0"/>
              <a:t>Trends and Forecast to </a:t>
            </a:r>
            <a:r>
              <a:rPr lang="en-US" sz="1300" b="1" dirty="0" smtClean="0"/>
              <a:t>2029</a:t>
            </a:r>
            <a:endParaRPr lang="en-US" sz="1300" b="1" dirty="0" smtClean="0"/>
          </a:p>
          <a:p>
            <a:pPr marL="171450" indent="-171450" algn="just">
              <a:buFont typeface="Arial" panose="020B0604020202020204" pitchFamily="34" charset="0"/>
              <a:buChar char="•"/>
            </a:pPr>
            <a:endParaRPr lang="en-US" sz="1300" b="1" dirty="0" smtClean="0"/>
          </a:p>
          <a:p>
            <a:pPr algn="just"/>
            <a:endParaRPr lang="en-US" sz="1300" dirty="0" smtClean="0"/>
          </a:p>
          <a:p>
            <a:pPr algn="just"/>
            <a:endParaRPr lang="en-US" sz="1300" dirty="0" smtClean="0"/>
          </a:p>
        </p:txBody>
      </p:sp>
      <p:sp>
        <p:nvSpPr>
          <p:cNvPr id="5" name="TextBox 4"/>
          <p:cNvSpPr txBox="1"/>
          <p:nvPr/>
        </p:nvSpPr>
        <p:spPr>
          <a:xfrm>
            <a:off x="238446" y="203378"/>
            <a:ext cx="3548179" cy="369332"/>
          </a:xfrm>
          <a:prstGeom prst="rect">
            <a:avLst/>
          </a:prstGeom>
          <a:noFill/>
        </p:spPr>
        <p:txBody>
          <a:bodyPr wrap="square" rtlCol="0">
            <a:spAutoFit/>
          </a:bodyPr>
          <a:lstStyle/>
          <a:p>
            <a:r>
              <a:rPr lang="en-US" sz="1800" b="1" dirty="0">
                <a:solidFill>
                  <a:schemeClr val="bg1"/>
                </a:solidFill>
              </a:rPr>
              <a:t>Polysilicon Market </a:t>
            </a:r>
            <a:r>
              <a:rPr lang="en-IN" sz="1800" b="1" dirty="0" smtClean="0">
                <a:solidFill>
                  <a:schemeClr val="bg1"/>
                </a:solidFill>
              </a:rPr>
              <a:t>Segmentation</a:t>
            </a:r>
            <a:endParaRPr lang="en-IN" sz="1800" b="1" dirty="0" smtClean="0">
              <a:solidFill>
                <a:schemeClr val="bg1"/>
              </a:solidFill>
            </a:endParaRPr>
          </a:p>
        </p:txBody>
      </p:sp>
      <p:sp>
        <p:nvSpPr>
          <p:cNvPr id="7" name="Rectangle 6"/>
          <p:cNvSpPr/>
          <p:nvPr/>
        </p:nvSpPr>
        <p:spPr>
          <a:xfrm>
            <a:off x="316984" y="2896558"/>
            <a:ext cx="4943475" cy="738664"/>
          </a:xfrm>
          <a:prstGeom prst="rect">
            <a:avLst/>
          </a:prstGeom>
        </p:spPr>
        <p:txBody>
          <a:bodyPr wrap="square">
            <a:spAutoFit/>
          </a:bodyPr>
          <a:lstStyle/>
          <a:p>
            <a:pPr algn="ctr"/>
            <a:r>
              <a:rPr lang="en-US" sz="1400" b="1" dirty="0"/>
              <a:t>Get Exclusive Sample Report</a:t>
            </a:r>
            <a:r>
              <a:rPr lang="en-US" sz="1400" b="1" dirty="0" smtClean="0"/>
              <a:t>: </a:t>
            </a:r>
            <a:r>
              <a:rPr lang="en-US" sz="1400" b="1" dirty="0">
                <a:hlinkClick r:id="rId3"/>
              </a:rPr>
              <a:t>https://www.databridgemarketresearch.com/request-a-sample/?</a:t>
            </a:r>
            <a:r>
              <a:rPr lang="en-US" sz="1400" b="1" dirty="0" smtClean="0">
                <a:hlinkClick r:id="rId3"/>
              </a:rPr>
              <a:t>dbmr=global-polysilicon-market</a:t>
            </a:r>
            <a:r>
              <a:rPr lang="en-US" sz="1400" b="1" dirty="0" smtClean="0"/>
              <a:t> </a:t>
            </a:r>
            <a:endParaRPr lang="en-US"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8</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593018"/>
          </a:xfrm>
          <a:prstGeom prst="rect">
            <a:avLst/>
          </a:prstGeom>
          <a:noFill/>
        </p:spPr>
        <p:txBody>
          <a:bodyPr wrap="square" rtlCol="0">
            <a:spAutoFit/>
          </a:bodyPr>
          <a:lstStyle/>
          <a:p>
            <a:pPr algn="ctr"/>
            <a:r>
              <a:rPr lang="en-IN" sz="1300" b="1" dirty="0" smtClean="0"/>
              <a:t>Based on geography, the market is segmented into five geographical regions</a:t>
            </a:r>
            <a:endParaRPr lang="en-US" sz="1300" b="1" dirty="0" smtClean="0"/>
          </a:p>
          <a:p>
            <a:pPr lvl="3" algn="just">
              <a:lnSpc>
                <a:spcPct val="150000"/>
              </a:lnSpc>
              <a:buFont typeface="Wingdings" pitchFamily="2" charset="2"/>
              <a:buChar char="q"/>
            </a:pPr>
            <a:r>
              <a:rPr lang="en-IN" sz="1300" dirty="0" smtClean="0"/>
              <a:t>     North America</a:t>
            </a:r>
          </a:p>
          <a:p>
            <a:pPr lvl="3" algn="just">
              <a:lnSpc>
                <a:spcPct val="150000"/>
              </a:lnSpc>
              <a:buFont typeface="Wingdings" pitchFamily="2" charset="2"/>
              <a:buChar char="q"/>
            </a:pPr>
            <a:r>
              <a:rPr lang="en-IN" sz="1300" dirty="0" smtClean="0"/>
              <a:t>     Europe</a:t>
            </a:r>
          </a:p>
          <a:p>
            <a:pPr lvl="3" algn="just">
              <a:lnSpc>
                <a:spcPct val="150000"/>
              </a:lnSpc>
              <a:buFont typeface="Wingdings" pitchFamily="2" charset="2"/>
              <a:buChar char="q"/>
            </a:pPr>
            <a:r>
              <a:rPr lang="en-IN" sz="1300" dirty="0" smtClean="0"/>
              <a:t>     Asia Pacific </a:t>
            </a:r>
          </a:p>
          <a:p>
            <a:pPr lvl="3" algn="just">
              <a:lnSpc>
                <a:spcPct val="150000"/>
              </a:lnSpc>
              <a:buFont typeface="Wingdings" pitchFamily="2" charset="2"/>
              <a:buChar char="q"/>
            </a:pPr>
            <a:r>
              <a:rPr lang="en-IN" sz="1300" dirty="0" smtClean="0"/>
              <a:t>     South America</a:t>
            </a:r>
          </a:p>
          <a:p>
            <a:pPr lvl="3" algn="just">
              <a:lnSpc>
                <a:spcPct val="150000"/>
              </a:lnSpc>
              <a:buFont typeface="Wingdings" pitchFamily="2" charset="2"/>
              <a:buChar char="q"/>
            </a:pPr>
            <a:r>
              <a:rPr lang="en-IN" sz="1300" dirty="0" smtClean="0"/>
              <a:t>     Middle east and Africa</a:t>
            </a:r>
          </a:p>
          <a:p>
            <a:pPr lvl="3" algn="just">
              <a:lnSpc>
                <a:spcPct val="150000"/>
              </a:lnSpc>
            </a:pPr>
            <a:endParaRPr lang="en-IN" sz="1300" dirty="0" smtClean="0"/>
          </a:p>
          <a:p>
            <a:pPr lvl="3" algn="just">
              <a:lnSpc>
                <a:spcPct val="150000"/>
              </a:lnSpc>
            </a:pPr>
            <a:endParaRPr lang="en-IN" sz="1300" dirty="0"/>
          </a:p>
        </p:txBody>
      </p:sp>
      <p:sp>
        <p:nvSpPr>
          <p:cNvPr id="5" name="TextBox 4"/>
          <p:cNvSpPr txBox="1"/>
          <p:nvPr/>
        </p:nvSpPr>
        <p:spPr>
          <a:xfrm>
            <a:off x="98521" y="197055"/>
            <a:ext cx="3637616" cy="369332"/>
          </a:xfrm>
          <a:prstGeom prst="rect">
            <a:avLst/>
          </a:prstGeom>
          <a:noFill/>
        </p:spPr>
        <p:txBody>
          <a:bodyPr wrap="square" rtlCol="0">
            <a:spAutoFit/>
          </a:bodyPr>
          <a:lstStyle/>
          <a:p>
            <a:r>
              <a:rPr lang="en-US" sz="1800" b="1" dirty="0">
                <a:solidFill>
                  <a:schemeClr val="bg1"/>
                </a:solidFill>
              </a:rPr>
              <a:t>Polysilicon Market </a:t>
            </a:r>
            <a:r>
              <a:rPr lang="en-IN" sz="1800" b="1" dirty="0" smtClean="0">
                <a:solidFill>
                  <a:schemeClr val="bg1"/>
                </a:solidFill>
              </a:rPr>
              <a:t>Regional </a:t>
            </a:r>
            <a:r>
              <a:rPr lang="en-IN" sz="1800" b="1" dirty="0" smtClean="0">
                <a:solidFill>
                  <a:schemeClr val="bg1"/>
                </a:solidFill>
              </a:rPr>
              <a:t>Analysis</a:t>
            </a:r>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9</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123183"/>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1092</TotalTime>
  <Words>507</Words>
  <Application>Microsoft Office PowerPoint</Application>
  <PresentationFormat>Custom</PresentationFormat>
  <Paragraphs>74</Paragraphs>
  <Slides>9</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SONAL BHARDE</cp:lastModifiedBy>
  <cp:revision>207</cp:revision>
  <dcterms:created xsi:type="dcterms:W3CDTF">2017-06-09T12:52:16Z</dcterms:created>
  <dcterms:modified xsi:type="dcterms:W3CDTF">2022-06-08T08:32:29Z</dcterms:modified>
</cp:coreProperties>
</file>