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7" r:id="rId4"/>
    <p:sldId id="269" r:id="rId5"/>
    <p:sldId id="258" r:id="rId6"/>
    <p:sldId id="263" r:id="rId7"/>
    <p:sldId id="259" r:id="rId8"/>
    <p:sldId id="264" r:id="rId9"/>
    <p:sldId id="260" r:id="rId10"/>
    <p:sldId id="261" r:id="rId11"/>
    <p:sldId id="262" r:id="rId12"/>
    <p:sldId id="265" r:id="rId13"/>
    <p:sldId id="266" r:id="rId14"/>
    <p:sldId id="267" r:id="rId15"/>
    <p:sldId id="270"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111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reeform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Title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29"/>
          <p:cNvSpPr>
            <a:spLocks noGrp="1"/>
          </p:cNvSpPr>
          <p:nvPr>
            <p:ph type="dt" sz="half" idx="10"/>
          </p:nvPr>
        </p:nvSpPr>
        <p:spPr/>
        <p:txBody>
          <a:bodyPr/>
          <a:lstStyle>
            <a:lvl1pPr>
              <a:defRPr/>
            </a:lvl1pPr>
          </a:lstStyle>
          <a:p>
            <a:pPr>
              <a:defRPr/>
            </a:pPr>
            <a:fld id="{81C368EB-537E-45A3-8F5D-7492811B704C}" type="datetimeFigureOut">
              <a:rPr lang="en-US"/>
              <a:pPr>
                <a:defRPr/>
              </a:pPr>
              <a:t>2/20/2013</a:t>
            </a:fld>
            <a:endParaRPr lang="en-US"/>
          </a:p>
        </p:txBody>
      </p:sp>
      <p:sp>
        <p:nvSpPr>
          <p:cNvPr id="7" name="Footer Placeholder 18"/>
          <p:cNvSpPr>
            <a:spLocks noGrp="1"/>
          </p:cNvSpPr>
          <p:nvPr>
            <p:ph type="ftr" sz="quarter" idx="11"/>
          </p:nvPr>
        </p:nvSpPr>
        <p:spPr/>
        <p:txBody>
          <a:bodyPr/>
          <a:lstStyle>
            <a:lvl1pPr>
              <a:defRPr/>
            </a:lvl1pPr>
          </a:lstStyle>
          <a:p>
            <a:pPr>
              <a:defRPr/>
            </a:pPr>
            <a:endParaRPr lang="en-US"/>
          </a:p>
        </p:txBody>
      </p:sp>
      <p:sp>
        <p:nvSpPr>
          <p:cNvPr id="8" name="Slide Number Placeholder 26"/>
          <p:cNvSpPr>
            <a:spLocks noGrp="1"/>
          </p:cNvSpPr>
          <p:nvPr>
            <p:ph type="sldNum" sz="quarter" idx="12"/>
          </p:nvPr>
        </p:nvSpPr>
        <p:spPr/>
        <p:txBody>
          <a:bodyPr/>
          <a:lstStyle>
            <a:lvl1pPr>
              <a:defRPr/>
            </a:lvl1pPr>
          </a:lstStyle>
          <a:p>
            <a:pPr>
              <a:defRPr/>
            </a:pPr>
            <a:fld id="{143DC7E4-2BA4-4C23-9D81-4A86A64625D3}" type="slidenum">
              <a:rPr lang="en-US"/>
              <a:pPr>
                <a:defRPr/>
              </a:pPr>
              <a:t>‹#›</a:t>
            </a:fld>
            <a:endParaRPr lang="en-US"/>
          </a:p>
        </p:txBody>
      </p:sp>
    </p:spTree>
    <p:extLst>
      <p:ext uri="{BB962C8B-B14F-4D97-AF65-F5344CB8AC3E}">
        <p14:creationId xmlns:p14="http://schemas.microsoft.com/office/powerpoint/2010/main" val="368116266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849DD8B-E565-4119-9C8C-5B57EFD77993}" type="datetimeFigureOut">
              <a:rPr lang="en-US"/>
              <a:pPr>
                <a:defRPr/>
              </a:pPr>
              <a:t>2/20/2013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94EDD0B-17D4-4C6F-915E-43A17C317A7E}" type="slidenum">
              <a:rPr lang="en-US"/>
              <a:pPr>
                <a:defRPr/>
              </a:pPr>
              <a:t>‹#›</a:t>
            </a:fld>
            <a:endParaRPr lang="en-US"/>
          </a:p>
        </p:txBody>
      </p:sp>
    </p:spTree>
    <p:extLst>
      <p:ext uri="{BB962C8B-B14F-4D97-AF65-F5344CB8AC3E}">
        <p14:creationId xmlns:p14="http://schemas.microsoft.com/office/powerpoint/2010/main" val="1977681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253CF6-7DD1-4C1D-8EED-6B88A28E5B92}" type="datetimeFigureOut">
              <a:rPr lang="en-US"/>
              <a:pPr>
                <a:defRPr/>
              </a:pPr>
              <a:t>2/20/2013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C6CDB20-60F7-4A07-94F8-A0B10877F481}" type="slidenum">
              <a:rPr lang="en-US"/>
              <a:pPr>
                <a:defRPr/>
              </a:pPr>
              <a:t>‹#›</a:t>
            </a:fld>
            <a:endParaRPr lang="en-US"/>
          </a:p>
        </p:txBody>
      </p:sp>
    </p:spTree>
    <p:extLst>
      <p:ext uri="{BB962C8B-B14F-4D97-AF65-F5344CB8AC3E}">
        <p14:creationId xmlns:p14="http://schemas.microsoft.com/office/powerpoint/2010/main" val="307984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D29820F-C677-4EC0-982E-71D7F374A4EA}" type="datetimeFigureOut">
              <a:rPr lang="en-US"/>
              <a:pPr>
                <a:defRPr/>
              </a:pPr>
              <a:t>2/20/2013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50742F9-8938-4EB3-B1BA-4D8310DA131F}" type="slidenum">
              <a:rPr lang="en-US"/>
              <a:pPr>
                <a:defRPr/>
              </a:pPr>
              <a:t>‹#›</a:t>
            </a:fld>
            <a:endParaRPr lang="en-US"/>
          </a:p>
        </p:txBody>
      </p:sp>
    </p:spTree>
    <p:extLst>
      <p:ext uri="{BB962C8B-B14F-4D97-AF65-F5344CB8AC3E}">
        <p14:creationId xmlns:p14="http://schemas.microsoft.com/office/powerpoint/2010/main" val="1681501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reeform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34D45A1A-14EE-4234-8350-E0AC35F7CC1D}" type="datetimeFigureOut">
              <a:rPr lang="en-US"/>
              <a:pPr>
                <a:defRPr/>
              </a:pPr>
              <a:t>2/20/2013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B82E4227-29FF-49A7-950A-F9E1A1AC6AA3}" type="slidenum">
              <a:rPr lang="en-US"/>
              <a:pPr>
                <a:defRPr/>
              </a:pPr>
              <a:t>‹#›</a:t>
            </a:fld>
            <a:endParaRPr lang="en-US"/>
          </a:p>
        </p:txBody>
      </p:sp>
    </p:spTree>
    <p:extLst>
      <p:ext uri="{BB962C8B-B14F-4D97-AF65-F5344CB8AC3E}">
        <p14:creationId xmlns:p14="http://schemas.microsoft.com/office/powerpoint/2010/main" val="220161229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09D87D16-C88D-4541-B910-BEE202279D18}" type="datetimeFigureOut">
              <a:rPr lang="en-US"/>
              <a:pPr>
                <a:defRPr/>
              </a:pPr>
              <a:t>2/20/2013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5FD12B5-675B-4987-91D0-C66AEE47541D}" type="slidenum">
              <a:rPr lang="en-US"/>
              <a:pPr>
                <a:defRPr/>
              </a:pPr>
              <a:t>‹#›</a:t>
            </a:fld>
            <a:endParaRPr lang="en-US"/>
          </a:p>
        </p:txBody>
      </p:sp>
    </p:spTree>
    <p:extLst>
      <p:ext uri="{BB962C8B-B14F-4D97-AF65-F5344CB8AC3E}">
        <p14:creationId xmlns:p14="http://schemas.microsoft.com/office/powerpoint/2010/main" val="152315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53C7F7A2-9F07-4AE8-8839-4DBA055FD07B}" type="datetimeFigureOut">
              <a:rPr lang="en-US"/>
              <a:pPr>
                <a:defRPr/>
              </a:pPr>
              <a:t>2/20/2013</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0036491D-5857-416B-BE3F-CAA3D8D431E6}" type="slidenum">
              <a:rPr lang="en-US"/>
              <a:pPr>
                <a:defRPr/>
              </a:pPr>
              <a:t>‹#›</a:t>
            </a:fld>
            <a:endParaRPr lang="en-US"/>
          </a:p>
        </p:txBody>
      </p:sp>
    </p:spTree>
    <p:extLst>
      <p:ext uri="{BB962C8B-B14F-4D97-AF65-F5344CB8AC3E}">
        <p14:creationId xmlns:p14="http://schemas.microsoft.com/office/powerpoint/2010/main" val="1767941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lstStyle>
            <a:lvl1pPr algn="l">
              <a:defRPr sz="4600"/>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BE7706BA-DFFE-4E24-A2AE-43BBF59167A3}" type="datetimeFigureOut">
              <a:rPr lang="en-US"/>
              <a:pPr>
                <a:defRPr/>
              </a:pPr>
              <a:t>2/20/2013</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604E6A37-A0FF-4686-A55E-D2768A98AD50}" type="slidenum">
              <a:rPr lang="en-US"/>
              <a:pPr>
                <a:defRPr/>
              </a:pPr>
              <a:t>‹#›</a:t>
            </a:fld>
            <a:endParaRPr lang="en-US"/>
          </a:p>
        </p:txBody>
      </p:sp>
    </p:spTree>
    <p:extLst>
      <p:ext uri="{BB962C8B-B14F-4D97-AF65-F5344CB8AC3E}">
        <p14:creationId xmlns:p14="http://schemas.microsoft.com/office/powerpoint/2010/main" val="1319195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DA4742F9-F6D4-41A1-8446-3CE23BDA431D}" type="datetimeFigureOut">
              <a:rPr lang="en-US"/>
              <a:pPr>
                <a:defRPr/>
              </a:pPr>
              <a:t>2/20/2013</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CF810A10-B01C-44F5-8B24-338D697539B2}" type="slidenum">
              <a:rPr lang="en-US"/>
              <a:pPr>
                <a:defRPr/>
              </a:pPr>
              <a:t>‹#›</a:t>
            </a:fld>
            <a:endParaRPr lang="en-US"/>
          </a:p>
        </p:txBody>
      </p:sp>
    </p:spTree>
    <p:extLst>
      <p:ext uri="{BB962C8B-B14F-4D97-AF65-F5344CB8AC3E}">
        <p14:creationId xmlns:p14="http://schemas.microsoft.com/office/powerpoint/2010/main" val="1993323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BEADE53D-0917-4E49-849F-609F233343D5}" type="datetimeFigureOut">
              <a:rPr lang="en-US"/>
              <a:pPr>
                <a:defRPr/>
              </a:pPr>
              <a:t>2/20/2013</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8156575" y="6421438"/>
            <a:ext cx="762000" cy="365125"/>
          </a:xfrm>
        </p:spPr>
        <p:txBody>
          <a:bodyPr/>
          <a:lstStyle>
            <a:lvl1pPr>
              <a:defRPr/>
            </a:lvl1pPr>
          </a:lstStyle>
          <a:p>
            <a:pPr>
              <a:defRPr/>
            </a:pPr>
            <a:fld id="{8BFF0994-BA57-42A6-9622-B2FC23DB3942}" type="slidenum">
              <a:rPr lang="en-US"/>
              <a:pPr>
                <a:defRPr/>
              </a:pPr>
              <a:t>‹#›</a:t>
            </a:fld>
            <a:endParaRPr lang="en-US"/>
          </a:p>
        </p:txBody>
      </p:sp>
    </p:spTree>
    <p:extLst>
      <p:ext uri="{BB962C8B-B14F-4D97-AF65-F5344CB8AC3E}">
        <p14:creationId xmlns:p14="http://schemas.microsoft.com/office/powerpoint/2010/main" val="3117004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51555F99-B3CD-4378-95AD-E8F3FF77FDF0}" type="datetimeFigureOut">
              <a:rPr lang="en-US"/>
              <a:pPr>
                <a:defRPr/>
              </a:pPr>
              <a:t>2/20/2013</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0C15008B-D984-4D52-8C13-D1FCCE6459A5}" type="slidenum">
              <a:rPr lang="en-US"/>
              <a:pPr>
                <a:defRPr/>
              </a:pPr>
              <a:t>‹#›</a:t>
            </a:fld>
            <a:endParaRPr lang="en-US"/>
          </a:p>
        </p:txBody>
      </p:sp>
    </p:spTree>
    <p:extLst>
      <p:ext uri="{BB962C8B-B14F-4D97-AF65-F5344CB8AC3E}">
        <p14:creationId xmlns:p14="http://schemas.microsoft.com/office/powerpoint/2010/main" val="259320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274638"/>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600200"/>
            <a:ext cx="7467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DE25CABF-18CE-4D9D-A8CB-79A4F324F635}" type="datetimeFigureOut">
              <a:rPr lang="en-US"/>
              <a:pPr>
                <a:defRPr/>
              </a:pPr>
              <a:t>2/20/2013</a:t>
            </a:fld>
            <a:endParaRPr lang="en-US"/>
          </a:p>
        </p:txBody>
      </p:sp>
      <p:sp>
        <p:nvSpPr>
          <p:cNvPr id="22" name="Footer Placeholder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AA24BB52-600E-448E-9F9B-705D1D00B1B4}"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15" r:id="rId1"/>
    <p:sldLayoutId id="2147483709" r:id="rId2"/>
    <p:sldLayoutId id="2147483716" r:id="rId3"/>
    <p:sldLayoutId id="2147483710" r:id="rId4"/>
    <p:sldLayoutId id="2147483717" r:id="rId5"/>
    <p:sldLayoutId id="2147483711" r:id="rId6"/>
    <p:sldLayoutId id="2147483712" r:id="rId7"/>
    <p:sldLayoutId id="2147483718" r:id="rId8"/>
    <p:sldLayoutId id="2147483719" r:id="rId9"/>
    <p:sldLayoutId id="2147483713" r:id="rId10"/>
    <p:sldLayoutId id="2147483714"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a:xfrm>
            <a:off x="457200" y="274638"/>
            <a:ext cx="7467600" cy="1858962"/>
          </a:xfrm>
        </p:spPr>
        <p:txBody>
          <a:bodyPr/>
          <a:lstStyle/>
          <a:p>
            <a:pPr algn="ctr" eaLnBrk="1" hangingPunct="1"/>
            <a:r>
              <a:rPr lang="en-US" sz="3200" b="1" smtClean="0"/>
              <a:t>IMPLEMENTASI PROGRAM </a:t>
            </a:r>
            <a:r>
              <a:rPr lang="en-US" sz="3200" b="1" i="1" smtClean="0"/>
              <a:t>INTELLIGENT TRANSPORT SYSTEM </a:t>
            </a:r>
            <a:r>
              <a:rPr lang="en-US" sz="3200" b="1" smtClean="0"/>
              <a:t>(ITS)</a:t>
            </a:r>
            <a:r>
              <a:rPr lang="id-ID" sz="3200" b="1" smtClean="0"/>
              <a:t/>
            </a:r>
            <a:br>
              <a:rPr lang="id-ID" sz="3200" b="1" smtClean="0"/>
            </a:br>
            <a:r>
              <a:rPr lang="en-US" sz="3200" b="1" smtClean="0"/>
              <a:t>(Studi Kasus </a:t>
            </a:r>
            <a:r>
              <a:rPr lang="id-ID" sz="3200" b="1" smtClean="0"/>
              <a:t>d</a:t>
            </a:r>
            <a:r>
              <a:rPr lang="en-US" sz="3200" b="1" smtClean="0"/>
              <a:t>i Kota Surabaya )</a:t>
            </a:r>
            <a:r>
              <a:rPr lang="id-ID" sz="3200" b="1" smtClean="0"/>
              <a:t/>
            </a:r>
            <a:br>
              <a:rPr lang="id-ID" sz="3200" b="1" smtClean="0"/>
            </a:br>
            <a:endParaRPr lang="id-ID" sz="3200" b="1" smtClean="0"/>
          </a:p>
        </p:txBody>
      </p:sp>
      <p:sp>
        <p:nvSpPr>
          <p:cNvPr id="7171" name="Content Placeholder 4"/>
          <p:cNvSpPr>
            <a:spLocks noGrp="1"/>
          </p:cNvSpPr>
          <p:nvPr>
            <p:ph idx="1"/>
          </p:nvPr>
        </p:nvSpPr>
        <p:spPr>
          <a:xfrm>
            <a:off x="457200" y="2590800"/>
            <a:ext cx="7467600" cy="3535363"/>
          </a:xfrm>
        </p:spPr>
        <p:txBody>
          <a:bodyPr/>
          <a:lstStyle/>
          <a:p>
            <a:pPr eaLnBrk="1" hangingPunct="1">
              <a:buFont typeface="Wingdings 2" pitchFamily="18" charset="2"/>
              <a:buNone/>
            </a:pPr>
            <a:r>
              <a:rPr lang="id-ID" smtClean="0"/>
              <a:t>Nama Kelompok:</a:t>
            </a:r>
          </a:p>
          <a:p>
            <a:pPr eaLnBrk="1" hangingPunct="1"/>
            <a:r>
              <a:rPr lang="en-US" smtClean="0"/>
              <a:t>Ayu Rahmawati		(094674004)</a:t>
            </a:r>
            <a:endParaRPr lang="id-ID" smtClean="0"/>
          </a:p>
          <a:p>
            <a:pPr eaLnBrk="1" hangingPunct="1"/>
            <a:r>
              <a:rPr lang="en-US" smtClean="0"/>
              <a:t>Rizki Al Kharim		(094674015)</a:t>
            </a:r>
            <a:endParaRPr lang="id-ID" smtClean="0"/>
          </a:p>
          <a:p>
            <a:pPr eaLnBrk="1" hangingPunct="1"/>
            <a:r>
              <a:rPr lang="en-US" smtClean="0"/>
              <a:t>Anita Mustika D.		(094674020)</a:t>
            </a:r>
            <a:endParaRPr lang="id-ID" smtClean="0"/>
          </a:p>
          <a:p>
            <a:pPr eaLnBrk="1" hangingPunct="1"/>
            <a:r>
              <a:rPr lang="en-US" smtClean="0"/>
              <a:t>Yossi Wahyu A.		(094674035)</a:t>
            </a:r>
            <a:endParaRPr lang="id-ID" smtClean="0"/>
          </a:p>
          <a:p>
            <a:pPr eaLnBrk="1" hangingPunct="1">
              <a:buFont typeface="Wingdings 2" pitchFamily="18" charset="2"/>
              <a:buNone/>
            </a:pPr>
            <a:endParaRPr lang="id-ID" smtClean="0"/>
          </a:p>
        </p:txBody>
      </p:sp>
    </p:spTree>
  </p:cSld>
  <p:clrMapOvr>
    <a:masterClrMapping/>
  </p:clrMapOvr>
  <p:transition>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7467600" cy="487362"/>
          </a:xfrm>
        </p:spPr>
        <p:txBody>
          <a:bodyPr/>
          <a:lstStyle/>
          <a:p>
            <a:pPr eaLnBrk="1" hangingPunct="1"/>
            <a:r>
              <a:rPr lang="id-ID" sz="2000" b="1" smtClean="0"/>
              <a:t>Lanjutan </a:t>
            </a:r>
            <a:endParaRPr lang="en-US" sz="2000" b="1" smtClean="0"/>
          </a:p>
        </p:txBody>
      </p:sp>
      <p:sp>
        <p:nvSpPr>
          <p:cNvPr id="16387" name="Content Placeholder 2"/>
          <p:cNvSpPr>
            <a:spLocks noGrp="1"/>
          </p:cNvSpPr>
          <p:nvPr>
            <p:ph idx="1"/>
          </p:nvPr>
        </p:nvSpPr>
        <p:spPr>
          <a:xfrm>
            <a:off x="457200" y="838200"/>
            <a:ext cx="8305800" cy="5867400"/>
          </a:xfrm>
        </p:spPr>
        <p:txBody>
          <a:bodyPr/>
          <a:lstStyle/>
          <a:p>
            <a:pPr lvl="1" algn="just" eaLnBrk="1" hangingPunct="1">
              <a:lnSpc>
                <a:spcPct val="110000"/>
              </a:lnSpc>
              <a:buFont typeface="Wingdings 2" pitchFamily="18" charset="2"/>
              <a:buNone/>
            </a:pPr>
            <a:r>
              <a:rPr lang="id-ID" sz="1200" b="1" smtClean="0"/>
              <a:t>5. Prioritas Fungsi Sistem</a:t>
            </a:r>
          </a:p>
          <a:p>
            <a:pPr lvl="1" algn="just" eaLnBrk="1" hangingPunct="1">
              <a:lnSpc>
                <a:spcPct val="110000"/>
              </a:lnSpc>
              <a:buFont typeface="Wingdings 2" pitchFamily="18" charset="2"/>
              <a:buNone/>
            </a:pPr>
            <a:r>
              <a:rPr lang="id-ID" sz="1200" b="1" i="1" smtClean="0"/>
              <a:t>		a. Must</a:t>
            </a:r>
            <a:endParaRPr lang="id-ID" sz="1200" b="1" smtClean="0"/>
          </a:p>
          <a:p>
            <a:pPr algn="just" eaLnBrk="1" hangingPunct="1">
              <a:lnSpc>
                <a:spcPct val="110000"/>
              </a:lnSpc>
              <a:buFont typeface="Wingdings 2" pitchFamily="18" charset="2"/>
              <a:buNone/>
            </a:pPr>
            <a:r>
              <a:rPr lang="id-ID" sz="1200" b="1" smtClean="0"/>
              <a:t>	1) Penertiban disiplin dalam berkendara di Surabaya dengan bantuan  kamera CCTV. Terutama pada kendaraan Roda dua.</a:t>
            </a:r>
          </a:p>
          <a:p>
            <a:pPr algn="just" eaLnBrk="1" hangingPunct="1">
              <a:lnSpc>
                <a:spcPct val="110000"/>
              </a:lnSpc>
              <a:buFont typeface="Wingdings 2" pitchFamily="18" charset="2"/>
              <a:buNone/>
            </a:pPr>
            <a:r>
              <a:rPr lang="id-ID" sz="1200" b="1" smtClean="0"/>
              <a:t>	2) Menghubungkan Pengendali yang sudah ada dengan pengendali baru agar setiap titik lalu lintas dapat di monitor dalam suatu Pusat Kontrol</a:t>
            </a:r>
          </a:p>
          <a:p>
            <a:pPr algn="just" eaLnBrk="1" hangingPunct="1">
              <a:lnSpc>
                <a:spcPct val="110000"/>
              </a:lnSpc>
              <a:buFont typeface="Wingdings 2" pitchFamily="18" charset="2"/>
              <a:buNone/>
            </a:pPr>
            <a:r>
              <a:rPr lang="id-ID" sz="1200" b="1" i="1" smtClean="0"/>
              <a:t>		b. Should</a:t>
            </a:r>
            <a:endParaRPr lang="id-ID" sz="1200" b="1" smtClean="0"/>
          </a:p>
          <a:p>
            <a:pPr algn="just" eaLnBrk="1" hangingPunct="1">
              <a:lnSpc>
                <a:spcPct val="110000"/>
              </a:lnSpc>
              <a:buFont typeface="Wingdings 2" pitchFamily="18" charset="2"/>
              <a:buNone/>
            </a:pPr>
            <a:r>
              <a:rPr lang="id-ID" sz="1200" b="1" smtClean="0"/>
              <a:t>	1)  Menambah Board Message pada jalan jalan protokol.  </a:t>
            </a:r>
          </a:p>
          <a:p>
            <a:pPr algn="just" eaLnBrk="1" hangingPunct="1">
              <a:lnSpc>
                <a:spcPct val="110000"/>
              </a:lnSpc>
              <a:buFont typeface="Wingdings 2" pitchFamily="18" charset="2"/>
              <a:buNone/>
            </a:pPr>
            <a:r>
              <a:rPr lang="id-ID" sz="1200" b="1" smtClean="0"/>
              <a:t>	2) Countdown clocks (jam mundur) untuk memberikan informasi pada pengendara lamanya kendaraan dihidupkan atau dimatikan agar  mengurangi polusi, misalnya pengendara harus mematikan mesin jika countdown clock bernilai diatas 10 detik. </a:t>
            </a:r>
          </a:p>
          <a:p>
            <a:pPr algn="just" eaLnBrk="1" hangingPunct="1">
              <a:lnSpc>
                <a:spcPct val="110000"/>
              </a:lnSpc>
              <a:buFont typeface="Wingdings 2" pitchFamily="18" charset="2"/>
              <a:buNone/>
            </a:pPr>
            <a:r>
              <a:rPr lang="id-ID" sz="1200" b="1" i="1" smtClean="0"/>
              <a:t>		c. Nice To have</a:t>
            </a:r>
            <a:r>
              <a:rPr lang="id-ID" sz="1200" b="1" smtClean="0"/>
              <a:t> </a:t>
            </a:r>
          </a:p>
          <a:p>
            <a:pPr algn="just" eaLnBrk="1" hangingPunct="1">
              <a:lnSpc>
                <a:spcPct val="110000"/>
              </a:lnSpc>
              <a:buFont typeface="Wingdings 2" pitchFamily="18" charset="2"/>
              <a:buNone/>
            </a:pPr>
            <a:r>
              <a:rPr lang="id-ID" sz="1200" b="1" i="1" smtClean="0"/>
              <a:t>	Automatic Tolling</a:t>
            </a:r>
            <a:r>
              <a:rPr lang="id-ID" sz="1200" b="1" smtClean="0"/>
              <a:t> berfungsi mengurangi kemacetan di setiap pintu tol</a:t>
            </a:r>
          </a:p>
          <a:p>
            <a:pPr algn="just" eaLnBrk="1" hangingPunct="1">
              <a:lnSpc>
                <a:spcPct val="110000"/>
              </a:lnSpc>
              <a:buFont typeface="Wingdings 2" pitchFamily="18" charset="2"/>
              <a:buNone/>
            </a:pPr>
            <a:r>
              <a:rPr lang="id-ID" sz="1200" b="1" smtClean="0"/>
              <a:t>	6. Studi Kelayakan Sistem</a:t>
            </a:r>
          </a:p>
          <a:p>
            <a:pPr algn="just" eaLnBrk="1" hangingPunct="1">
              <a:lnSpc>
                <a:spcPct val="110000"/>
              </a:lnSpc>
              <a:buFont typeface="Wingdings 2" pitchFamily="18" charset="2"/>
              <a:buNone/>
            </a:pPr>
            <a:r>
              <a:rPr lang="id-ID" sz="1200" b="1" smtClean="0"/>
              <a:t>		a. Kelayakan Teknis</a:t>
            </a:r>
          </a:p>
          <a:p>
            <a:pPr algn="just" eaLnBrk="1" hangingPunct="1">
              <a:lnSpc>
                <a:spcPct val="110000"/>
              </a:lnSpc>
              <a:buFont typeface="Wingdings 2" pitchFamily="18" charset="2"/>
              <a:buNone/>
            </a:pPr>
            <a:r>
              <a:rPr lang="id-ID" sz="1200" b="1" smtClean="0"/>
              <a:t>	Penerapan Teknologi pada ITS surabaya layak dilaksanakan guna mengurangi kemacetan karena Surabaya merupakan kota metropolitan yang mana jumlah kendaraan akan terus meningkat.</a:t>
            </a:r>
          </a:p>
          <a:p>
            <a:pPr algn="just" eaLnBrk="1" hangingPunct="1">
              <a:lnSpc>
                <a:spcPct val="110000"/>
              </a:lnSpc>
              <a:buFont typeface="Wingdings 2" pitchFamily="18" charset="2"/>
              <a:buNone/>
            </a:pPr>
            <a:r>
              <a:rPr lang="id-ID" sz="1200" b="1" smtClean="0"/>
              <a:t>		b. Kelayakan Operasional</a:t>
            </a:r>
          </a:p>
          <a:p>
            <a:pPr algn="just" eaLnBrk="1" hangingPunct="1">
              <a:lnSpc>
                <a:spcPct val="110000"/>
              </a:lnSpc>
              <a:buFont typeface="Wingdings 2" pitchFamily="18" charset="2"/>
              <a:buNone/>
            </a:pPr>
            <a:r>
              <a:rPr lang="id-ID" sz="1200" b="1" smtClean="0"/>
              <a:t>	Secara Operasional, teknologi yang akan diterapkan nanti akan mampu beroperasi selama 24 jam dan real time karena Surabaya mempunyai sarana yang sudah ada. </a:t>
            </a:r>
          </a:p>
          <a:p>
            <a:pPr algn="just" eaLnBrk="1" hangingPunct="1">
              <a:lnSpc>
                <a:spcPct val="110000"/>
              </a:lnSpc>
              <a:buFont typeface="Wingdings 2" pitchFamily="18" charset="2"/>
              <a:buNone/>
            </a:pPr>
            <a:r>
              <a:rPr lang="id-ID" sz="1200" b="1" smtClean="0"/>
              <a:t>		c. Kelayakan Ekonomis</a:t>
            </a:r>
          </a:p>
          <a:p>
            <a:pPr algn="just" eaLnBrk="1" hangingPunct="1">
              <a:lnSpc>
                <a:spcPct val="110000"/>
              </a:lnSpc>
              <a:buFont typeface="Wingdings 2" pitchFamily="18" charset="2"/>
              <a:buNone/>
            </a:pPr>
            <a:r>
              <a:rPr lang="id-ID" sz="1200" b="1" smtClean="0"/>
              <a:t>	Teknologi yang akan diterapkan nantinya akan memerlukan banyak pendanaan. Karena untuk mencapai sistem yang aman dan nyaman dibutuhkan biaya yang tidak sedikit. Tetapi dengan mengeluarkan biaya untuk pendanaan pembaharuan dalam sistem transportasi diharapkan nantinya akan menyelamatkan lebih banyak lagi keselamatan para pengguna jalan.</a:t>
            </a:r>
          </a:p>
          <a:p>
            <a:pPr algn="just" eaLnBrk="1" hangingPunct="1">
              <a:lnSpc>
                <a:spcPct val="110000"/>
              </a:lnSpc>
              <a:buFont typeface="Wingdings 2" pitchFamily="18" charset="2"/>
              <a:buNone/>
            </a:pPr>
            <a:endParaRPr lang="en-US" sz="1200" b="1" smtClean="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7467600" cy="487362"/>
          </a:xfrm>
        </p:spPr>
        <p:txBody>
          <a:bodyPr/>
          <a:lstStyle/>
          <a:p>
            <a:pPr eaLnBrk="1" hangingPunct="1"/>
            <a:r>
              <a:rPr lang="id-ID" sz="2000" b="1" smtClean="0"/>
              <a:t>PEMBAHASAN PENELITIAN </a:t>
            </a:r>
            <a:endParaRPr lang="en-US" sz="2000" b="1" smtClean="0"/>
          </a:p>
        </p:txBody>
      </p:sp>
      <p:sp>
        <p:nvSpPr>
          <p:cNvPr id="17411" name="Content Placeholder 2"/>
          <p:cNvSpPr>
            <a:spLocks noGrp="1"/>
          </p:cNvSpPr>
          <p:nvPr>
            <p:ph idx="1"/>
          </p:nvPr>
        </p:nvSpPr>
        <p:spPr>
          <a:xfrm>
            <a:off x="457200" y="838200"/>
            <a:ext cx="8229600" cy="5867400"/>
          </a:xfrm>
        </p:spPr>
        <p:txBody>
          <a:bodyPr/>
          <a:lstStyle/>
          <a:p>
            <a:pPr algn="just" eaLnBrk="1" hangingPunct="1">
              <a:buFont typeface="Wingdings 2" pitchFamily="18" charset="2"/>
              <a:buNone/>
            </a:pPr>
            <a:r>
              <a:rPr lang="id-ID" sz="1200" b="1" smtClean="0"/>
              <a:t>1. </a:t>
            </a:r>
            <a:r>
              <a:rPr lang="en-US" sz="1200" b="1" smtClean="0"/>
              <a:t>Komunikasi</a:t>
            </a:r>
            <a:endParaRPr lang="id-ID" sz="1200" b="1" smtClean="0"/>
          </a:p>
          <a:p>
            <a:pPr algn="just" eaLnBrk="1" hangingPunct="1">
              <a:buFont typeface="Wingdings 2" pitchFamily="18" charset="2"/>
              <a:buNone/>
            </a:pPr>
            <a:r>
              <a:rPr lang="en-US" sz="1200" b="1" smtClean="0"/>
              <a:t>	</a:t>
            </a:r>
            <a:r>
              <a:rPr lang="id-ID" sz="1200" b="1" smtClean="0"/>
              <a:t>	</a:t>
            </a:r>
            <a:r>
              <a:rPr lang="en-US" sz="1200" b="1" smtClean="0"/>
              <a:t>Komunikasi merupakan salah satu faktor penting penentu keberhasilan suatu implem</a:t>
            </a:r>
            <a:r>
              <a:rPr lang="id-ID" sz="1200" b="1" smtClean="0"/>
              <a:t>en</a:t>
            </a:r>
            <a:r>
              <a:rPr lang="en-US" sz="1200" b="1" smtClean="0"/>
              <a:t>tasi. Kejelasan program harus diinformasikan ke implementor agar program tersebut dijalankan sesuai dengan tujuan dari program itu sendiri. Terkait dengan hasil penelitian</a:t>
            </a:r>
            <a:r>
              <a:rPr lang="id-ID" sz="1200" b="1" smtClean="0"/>
              <a:t>, </a:t>
            </a:r>
            <a:r>
              <a:rPr lang="en-US" sz="1200" b="1" smtClean="0"/>
              <a:t>dapat diketahui komunikasi yang dilakukan oleh Dinas Perhubungan sebagai perancang program ITS kepada Implementor yaitu pihak perusahaan pemenang tender dan operator yang bekerja di pusat control yang bekerja di Terminal Bratang sudah cukup bagus. Hal tersebut dapat dilihat dengan adanya s</a:t>
            </a:r>
            <a:r>
              <a:rPr lang="id-ID" sz="1200" b="1" smtClean="0"/>
              <a:t>i</a:t>
            </a:r>
            <a:r>
              <a:rPr lang="en-US" sz="1200" b="1" smtClean="0"/>
              <a:t>stem lelang yang d</a:t>
            </a:r>
            <a:r>
              <a:rPr lang="id-ID" sz="1200" b="1" smtClean="0"/>
              <a:t>i</a:t>
            </a:r>
            <a:r>
              <a:rPr lang="en-US" sz="1200" b="1" smtClean="0"/>
              <a:t>lakukan oleh DISHUB sudah melalui online. s</a:t>
            </a:r>
            <a:r>
              <a:rPr lang="id-ID" sz="1200" b="1" smtClean="0"/>
              <a:t>i</a:t>
            </a:r>
            <a:r>
              <a:rPr lang="en-US" sz="1200" b="1" smtClean="0"/>
              <a:t>stem yang dilakukan melalui online mengurangi praktek lobi-lobi atau nepotisme dalam pemenangan tender tersebut. Komunikasi yang kedua yaitu komunik</a:t>
            </a:r>
            <a:r>
              <a:rPr lang="id-ID" sz="1200" b="1" smtClean="0"/>
              <a:t>a</a:t>
            </a:r>
            <a:r>
              <a:rPr lang="en-US" sz="1200" b="1" smtClean="0"/>
              <a:t>si yang dilakukan oleh DISHUB kepada para pegawai yang ada di pusat control di Terminaal Bratang. Komunikasi berjalan cukup efektif karena ketika peneliti melakukan tinjauan lapangan di Terminal Bratang Surabaya dan berbincang dengan pegawai yang jaga di pusat control, pegawai tersebut sudah cukup paham dengan apa itu ITS dan tugas-tugas yang harus dijalankan untuk pelaksanaan program ITS. </a:t>
            </a:r>
            <a:endParaRPr lang="id-ID" sz="1200" b="1" smtClean="0"/>
          </a:p>
          <a:p>
            <a:pPr algn="just" eaLnBrk="1" hangingPunct="1">
              <a:buFont typeface="Wingdings 2" pitchFamily="18" charset="2"/>
              <a:buNone/>
            </a:pPr>
            <a:r>
              <a:rPr lang="id-ID" sz="1200" b="1" smtClean="0"/>
              <a:t>2. </a:t>
            </a:r>
            <a:r>
              <a:rPr lang="en-US" sz="1200" b="1" smtClean="0"/>
              <a:t>Sumber </a:t>
            </a:r>
            <a:r>
              <a:rPr lang="id-ID" sz="1200" b="1" smtClean="0"/>
              <a:t>D</a:t>
            </a:r>
            <a:r>
              <a:rPr lang="en-US" sz="1200" b="1" smtClean="0"/>
              <a:t>aya</a:t>
            </a:r>
            <a:endParaRPr lang="id-ID" sz="1200" b="1" smtClean="0"/>
          </a:p>
          <a:p>
            <a:pPr algn="just" eaLnBrk="1" hangingPunct="1">
              <a:buFont typeface="Wingdings 2" pitchFamily="18" charset="2"/>
              <a:buNone/>
            </a:pPr>
            <a:r>
              <a:rPr lang="id-ID" sz="1200" b="1" smtClean="0"/>
              <a:t>		</a:t>
            </a:r>
            <a:r>
              <a:rPr lang="en-US" sz="1200" b="1" smtClean="0"/>
              <a:t>Sumber daya yang di dalamnya terdapat staf, keahlian dari para pelaksana, informasi yang relevan dan cukup untuk mengimplementasikan kebijakan dan pemenuhan sumber-sumber terkait dalam pelaksanaan program, adanya kewenangan yang menjamin bahwa program dapat diarahkan kepada sebagaimana yamg diharapkan, serta adanya fasilitas-fasilitas pendukung yang dapat dipakai untuk melakukan kegiatan program seperti dana dan sarana prasarana. </a:t>
            </a:r>
            <a:endParaRPr lang="id-ID" sz="1200" b="1" smtClean="0"/>
          </a:p>
          <a:p>
            <a:pPr algn="just" eaLnBrk="1" hangingPunct="1">
              <a:buFont typeface="Wingdings 2" pitchFamily="18" charset="2"/>
              <a:buNone/>
            </a:pPr>
            <a:r>
              <a:rPr lang="id-ID" sz="1200" b="1" smtClean="0"/>
              <a:t>		</a:t>
            </a:r>
            <a:r>
              <a:rPr lang="en-US" sz="1200" b="1" smtClean="0"/>
              <a:t>Dari hasil penelitian menunjukan bahwa sumber daya seperti fasilitas yang dibutuhkan, sumber dana, jumlah pegawai masih belum mencukupi untuk pengimp</a:t>
            </a:r>
            <a:r>
              <a:rPr lang="id-ID" sz="1200" b="1" smtClean="0"/>
              <a:t>lementasian</a:t>
            </a:r>
            <a:r>
              <a:rPr lang="en-US" sz="1200" b="1" smtClean="0"/>
              <a:t> program ITS. </a:t>
            </a:r>
            <a:r>
              <a:rPr lang="id-ID" sz="1200" b="1" smtClean="0"/>
              <a:t>H</a:t>
            </a:r>
            <a:r>
              <a:rPr lang="en-US" sz="1200" b="1" smtClean="0"/>
              <a:t>al tersebut dapat dilihat dari sumber dana yang kurang dari pusat kepada Dinas Perhubungan untuk penerapan ACTS. Fasilitas penting yang harusnya ada belum dimiliki oleh Pusat </a:t>
            </a:r>
            <a:r>
              <a:rPr lang="id-ID" sz="1200" b="1" smtClean="0"/>
              <a:t>K</a:t>
            </a:r>
            <a:r>
              <a:rPr lang="en-US" sz="1200" b="1" smtClean="0"/>
              <a:t>ontrol</a:t>
            </a:r>
            <a:r>
              <a:rPr lang="id-ID" sz="1200" b="1" smtClean="0"/>
              <a:t>, f</a:t>
            </a:r>
            <a:r>
              <a:rPr lang="en-US" sz="1200" b="1" smtClean="0"/>
              <a:t>asilitas seperti jaringan penghubung antara </a:t>
            </a:r>
            <a:r>
              <a:rPr lang="en-US" sz="1200" b="1" i="1" smtClean="0"/>
              <a:t>traffic cam</a:t>
            </a:r>
            <a:r>
              <a:rPr lang="en-US" sz="1200" b="1" smtClean="0"/>
              <a:t> yang ada di persim</a:t>
            </a:r>
            <a:r>
              <a:rPr lang="id-ID" sz="1200" b="1" smtClean="0"/>
              <a:t>p</a:t>
            </a:r>
            <a:r>
              <a:rPr lang="en-US" sz="1200" b="1" smtClean="0"/>
              <a:t>angan jalan di Surabaya</a:t>
            </a:r>
            <a:r>
              <a:rPr lang="en-US" sz="1200" b="1" i="1" smtClean="0"/>
              <a:t> </a:t>
            </a:r>
            <a:r>
              <a:rPr lang="en-US" sz="1200" b="1" smtClean="0"/>
              <a:t>dan pusat </a:t>
            </a:r>
            <a:r>
              <a:rPr lang="id-ID" sz="1200" b="1" smtClean="0"/>
              <a:t>k</a:t>
            </a:r>
            <a:r>
              <a:rPr lang="en-US" sz="1200" b="1" smtClean="0"/>
              <a:t>ontrol di Terminal Bratang untuk mengontrol waktu berhenti dan berjalan kendaraan. Jadi selama ini masalah yang ada dalam penentuan berhenti atau berjalan suatu arus lalu lintas diselesaikan oleh </a:t>
            </a:r>
            <a:r>
              <a:rPr lang="en-US" sz="1200" b="1" i="1" smtClean="0"/>
              <a:t>softwere </a:t>
            </a:r>
            <a:r>
              <a:rPr lang="en-US" sz="1200" b="1" smtClean="0"/>
              <a:t>yang di </a:t>
            </a:r>
            <a:r>
              <a:rPr lang="en-US" sz="1200" b="1" i="1" smtClean="0"/>
              <a:t>traffic cam </a:t>
            </a:r>
            <a:r>
              <a:rPr lang="en-US" sz="1200" b="1" smtClean="0"/>
              <a:t>itu sendiri. Untuk jumlah staf dan keahlian para pelaksana sudah cukup memadai dalam pengimplementasian program ITS.</a:t>
            </a:r>
            <a:endParaRPr lang="id-ID" sz="1200" b="1" smtClean="0"/>
          </a:p>
          <a:p>
            <a:pPr algn="just" eaLnBrk="1" hangingPunct="1">
              <a:buFont typeface="Wingdings 2" pitchFamily="18" charset="2"/>
              <a:buNone/>
            </a:pPr>
            <a:endParaRPr lang="en-US" sz="1200" b="1" smtClean="0"/>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7467600" cy="487362"/>
          </a:xfrm>
        </p:spPr>
        <p:txBody>
          <a:bodyPr/>
          <a:lstStyle/>
          <a:p>
            <a:pPr eaLnBrk="1" hangingPunct="1"/>
            <a:r>
              <a:rPr lang="id-ID" sz="2000" b="1" smtClean="0"/>
              <a:t>LANJUTAN</a:t>
            </a:r>
          </a:p>
        </p:txBody>
      </p:sp>
      <p:sp>
        <p:nvSpPr>
          <p:cNvPr id="18435" name="Content Placeholder 2"/>
          <p:cNvSpPr>
            <a:spLocks noGrp="1"/>
          </p:cNvSpPr>
          <p:nvPr>
            <p:ph idx="1"/>
          </p:nvPr>
        </p:nvSpPr>
        <p:spPr>
          <a:xfrm>
            <a:off x="457200" y="762000"/>
            <a:ext cx="8229600" cy="4953000"/>
          </a:xfrm>
        </p:spPr>
        <p:txBody>
          <a:bodyPr/>
          <a:lstStyle/>
          <a:p>
            <a:pPr algn="just" eaLnBrk="1" hangingPunct="1">
              <a:buFont typeface="Wingdings 2" pitchFamily="18" charset="2"/>
              <a:buNone/>
            </a:pPr>
            <a:r>
              <a:rPr lang="id-ID" sz="1200" b="1" smtClean="0"/>
              <a:t>3. </a:t>
            </a:r>
            <a:r>
              <a:rPr lang="en-US" sz="1200" b="1" smtClean="0"/>
              <a:t>Disposisi</a:t>
            </a:r>
            <a:endParaRPr lang="id-ID" sz="1200" b="1" smtClean="0"/>
          </a:p>
          <a:p>
            <a:pPr algn="just" eaLnBrk="1" hangingPunct="1">
              <a:buFont typeface="Wingdings 2" pitchFamily="18" charset="2"/>
              <a:buNone/>
            </a:pPr>
            <a:r>
              <a:rPr lang="id-ID" sz="1200" b="1" smtClean="0"/>
              <a:t>	</a:t>
            </a:r>
            <a:r>
              <a:rPr lang="en-US" sz="1200" b="1" smtClean="0"/>
              <a:t>	Disposisi merupakan suatu sikap dari para impleme</a:t>
            </a:r>
            <a:r>
              <a:rPr lang="id-ID" sz="1200" b="1" smtClean="0"/>
              <a:t>n</a:t>
            </a:r>
            <a:r>
              <a:rPr lang="en-US" sz="1200" b="1" smtClean="0"/>
              <a:t>tor ketika diamanahkan sebuah program untuk dirinya agar dilaksanakan. Sikap tersebut dapat ditandai dengan mendukung atau menolak amanah atau tugas yang diamanatkan.</a:t>
            </a:r>
            <a:endParaRPr lang="id-ID" sz="1200" b="1" smtClean="0"/>
          </a:p>
          <a:p>
            <a:pPr algn="just" eaLnBrk="1" hangingPunct="1">
              <a:buFont typeface="Wingdings 2" pitchFamily="18" charset="2"/>
              <a:buNone/>
            </a:pPr>
            <a:r>
              <a:rPr lang="id-ID" sz="1200" b="1" smtClean="0"/>
              <a:t>	</a:t>
            </a:r>
            <a:r>
              <a:rPr lang="en-US" sz="1200" b="1" smtClean="0"/>
              <a:t>	Dari hasil penelitian diatas diketahui sikap para implementor dalam hal ini yaitu pegawai yang ada di Pusat </a:t>
            </a:r>
            <a:r>
              <a:rPr lang="id-ID" sz="1200" b="1" smtClean="0"/>
              <a:t>K</a:t>
            </a:r>
            <a:r>
              <a:rPr lang="en-US" sz="1200" b="1" smtClean="0"/>
              <a:t>ontrol sudah cukup bagus. Sikap yang mendukung tersebut terlihat ketika peneliti melakukan tinjauan lapangan di Pusat Kontrol di Terminal Bratang. Di situ terlihat para pegawai m</a:t>
            </a:r>
            <a:r>
              <a:rPr lang="id-ID" sz="1200" b="1" smtClean="0"/>
              <a:t>e</a:t>
            </a:r>
            <a:r>
              <a:rPr lang="en-US" sz="1200" b="1" smtClean="0"/>
              <a:t>lakukan kinerja secara serius dalam dan penuh tangung jawab. </a:t>
            </a:r>
            <a:endParaRPr lang="id-ID" sz="1200" b="1" smtClean="0"/>
          </a:p>
          <a:p>
            <a:pPr algn="just" eaLnBrk="1" hangingPunct="1">
              <a:buFont typeface="Wingdings 2" pitchFamily="18" charset="2"/>
              <a:buNone/>
            </a:pPr>
            <a:r>
              <a:rPr lang="id-ID" sz="1200" b="1" smtClean="0"/>
              <a:t>4. </a:t>
            </a:r>
            <a:r>
              <a:rPr lang="en-US" sz="1200" b="1" smtClean="0"/>
              <a:t>Struktur Birokrasi</a:t>
            </a:r>
            <a:endParaRPr lang="id-ID" sz="1200" b="1" smtClean="0"/>
          </a:p>
          <a:p>
            <a:pPr algn="just" eaLnBrk="1" hangingPunct="1">
              <a:buFont typeface="Wingdings 2" pitchFamily="18" charset="2"/>
              <a:buNone/>
            </a:pPr>
            <a:r>
              <a:rPr lang="id-ID" sz="1200" b="1" smtClean="0"/>
              <a:t>	</a:t>
            </a:r>
            <a:r>
              <a:rPr lang="en-US" sz="1200" b="1" smtClean="0"/>
              <a:t>	Struktur organisasi dapat dil</a:t>
            </a:r>
            <a:r>
              <a:rPr lang="id-ID" sz="1200" b="1" smtClean="0"/>
              <a:t>i</a:t>
            </a:r>
            <a:r>
              <a:rPr lang="en-US" sz="1200" b="1" smtClean="0"/>
              <a:t>hat dari kompetensi dan ukuran staf suatu badan, tingkat pengawasan hirarkhis terhadap keputusan-keputusan sub unit dan proses-proses dalam badan pelaksana,  sumber-sumber politik suatu organisasi (misalnya dukungan di antara anggota legislatif dan eksekutif, vitalitas suatu organisasi, tingkat komunikasi “terbuka”, yaitu jaringan kerja komunikasi horizontal maupun vertikal secara bebas serta tingkat kebebasan yang secara relatif tinggi dalam komunikasi dengan individu-individu di luar organisasi, kaitan formal dan informal suatu badan dengan badan pembuat keputusan atau pelaksana keputusan. </a:t>
            </a:r>
            <a:endParaRPr lang="id-ID" sz="1200" b="1" smtClean="0"/>
          </a:p>
          <a:p>
            <a:pPr algn="just" eaLnBrk="1" hangingPunct="1">
              <a:buFont typeface="Wingdings 2" pitchFamily="18" charset="2"/>
              <a:buNone/>
            </a:pPr>
            <a:r>
              <a:rPr lang="id-ID" sz="1200" b="1" smtClean="0"/>
              <a:t>	</a:t>
            </a:r>
            <a:r>
              <a:rPr lang="en-US" sz="1200" b="1" smtClean="0"/>
              <a:t>	Dari hasil penelit</a:t>
            </a:r>
            <a:r>
              <a:rPr lang="id-ID" sz="1200" b="1" smtClean="0"/>
              <a:t>ian, </a:t>
            </a:r>
            <a:r>
              <a:rPr lang="en-US" sz="1200" b="1" smtClean="0"/>
              <a:t>dapat diketahui bahwa struktur bikrokrasi yang ada di Dinas Perhubungan Kota Surabaya sudah cukup bagus. Dalam implementasi program ITS hirarkhis birokrasinya sebagai berikut </a:t>
            </a:r>
            <a:r>
              <a:rPr lang="en-US" sz="1200" b="1" i="1" smtClean="0"/>
              <a:t>(RPJM BAPPEKO – DISHUB – KASI REKAYASA LALU LINTAS -  UPTD TERMINAL JOYOBOYO – KASUBAG TATA USAHA TERMINAL JOYOBOYO - UPT TERMINAL BRATANG – PUSAT CONTROL ITS). </a:t>
            </a:r>
            <a:r>
              <a:rPr lang="en-US" sz="1200" b="1" smtClean="0"/>
              <a:t>Terlihat di sini posisi stru</a:t>
            </a:r>
            <a:r>
              <a:rPr lang="id-ID" sz="1200" b="1" smtClean="0"/>
              <a:t>k</a:t>
            </a:r>
            <a:r>
              <a:rPr lang="en-US" sz="1200" b="1" smtClean="0"/>
              <a:t>tural hanya pada jabatan kepala dinas, yang lainya yaitu jabatan fungsional. Hirarkhis yang pendek dan lebih sedikitnya jabatan struktura</a:t>
            </a:r>
            <a:r>
              <a:rPr lang="id-ID" sz="1200" b="1" smtClean="0"/>
              <a:t>lnya</a:t>
            </a:r>
            <a:r>
              <a:rPr lang="en-US" sz="1200" b="1" smtClean="0"/>
              <a:t> dalam pengimplementasian suatu program akan membantu kelancaran penerapan program ITS.</a:t>
            </a:r>
            <a:endParaRPr lang="id-ID" sz="1200" b="1" smtClean="0"/>
          </a:p>
          <a:p>
            <a:pPr algn="just" eaLnBrk="1" hangingPunct="1">
              <a:buFont typeface="Wingdings 2" pitchFamily="18" charset="2"/>
              <a:buNone/>
            </a:pPr>
            <a:endParaRPr lang="id-ID" sz="1200" b="1" smtClean="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7467600" cy="639762"/>
          </a:xfrm>
        </p:spPr>
        <p:txBody>
          <a:bodyPr/>
          <a:lstStyle/>
          <a:p>
            <a:pPr eaLnBrk="1" hangingPunct="1"/>
            <a:r>
              <a:rPr lang="id-ID" sz="2400" b="1" smtClean="0"/>
              <a:t>KESIMPULAN</a:t>
            </a:r>
          </a:p>
        </p:txBody>
      </p:sp>
      <p:sp>
        <p:nvSpPr>
          <p:cNvPr id="19459" name="Content Placeholder 2"/>
          <p:cNvSpPr>
            <a:spLocks noGrp="1"/>
          </p:cNvSpPr>
          <p:nvPr>
            <p:ph idx="1"/>
          </p:nvPr>
        </p:nvSpPr>
        <p:spPr>
          <a:xfrm>
            <a:off x="457200" y="914400"/>
            <a:ext cx="8382000" cy="5715000"/>
          </a:xfrm>
        </p:spPr>
        <p:txBody>
          <a:bodyPr/>
          <a:lstStyle/>
          <a:p>
            <a:pPr algn="just" eaLnBrk="1" hangingPunct="1">
              <a:lnSpc>
                <a:spcPct val="150000"/>
              </a:lnSpc>
              <a:buFont typeface="Wingdings 2" pitchFamily="18" charset="2"/>
              <a:buNone/>
            </a:pPr>
            <a:r>
              <a:rPr lang="id-ID" sz="1200" b="1" smtClean="0"/>
              <a:t>		Implementasi kebijakan dipandang dalam pengertian yang luas merupakan alat administrasi hukum dimana berbagai aktor, organisasi, prosedur, dan teknik yang bekerja bersama-sama untuk menjalankan kebijakan guna meraih dampak atau tujuan yang diinginkan. Implementasi Program </a:t>
            </a:r>
            <a:r>
              <a:rPr lang="id-ID" sz="1200" b="1" i="1" smtClean="0"/>
              <a:t>Intelligent Transport System</a:t>
            </a:r>
            <a:r>
              <a:rPr lang="id-ID" sz="1200" b="1" smtClean="0"/>
              <a:t> (ITS) yang dalam hal ini dilakukan pada fase pertama yaitu </a:t>
            </a:r>
            <a:r>
              <a:rPr lang="id-ID" sz="1200" b="1" i="1" smtClean="0"/>
              <a:t>Area Traffic Control System </a:t>
            </a:r>
            <a:r>
              <a:rPr lang="id-ID" sz="1200" b="1" smtClean="0"/>
              <a:t>(ACTS) sudah cukup efektif.</a:t>
            </a:r>
          </a:p>
          <a:p>
            <a:pPr algn="just" eaLnBrk="1" hangingPunct="1">
              <a:lnSpc>
                <a:spcPct val="150000"/>
              </a:lnSpc>
              <a:buFont typeface="Wingdings 2" pitchFamily="18" charset="2"/>
              <a:buNone/>
            </a:pPr>
            <a:r>
              <a:rPr lang="id-ID" sz="1200" b="1" smtClean="0"/>
              <a:t>		Dari Ke-4 faktor dalam model implementasi George C. Edwards III menunjukkan bahwa implementasi Program ITS yang fase pertama yaitu Implementasi Program ACTS di tahun 2011 sudah berjalan efektif. Komunikasi yang terjadi anatara perumus program dalam hal ini yaitu Dinas Perhubungan Kota Surabaya dan implementor program yaitu operator Pusat Kontrol yang ada di Terminal Bratang sudah cukup efektif dengan dipahami secara jelas program tersebut dan dijalankan sesuai dengan atauran yang ada. Dalam faktor lain yaitu sumber daya pemenuhan jumlah staf dan penempatan sesuai dengan keahlian sudah dilakukan secara baik, tetapi masih ada kekurangan dalam pemenuhan fasilitas-fasilitas penting sepeti jaringan nirkabel dan penghubung antara </a:t>
            </a:r>
            <a:r>
              <a:rPr lang="id-ID" sz="1200" b="1" i="1" smtClean="0"/>
              <a:t>traffic cam </a:t>
            </a:r>
            <a:r>
              <a:rPr lang="id-ID" sz="1200" b="1" smtClean="0"/>
              <a:t>yang ada di persimbangan lalu lintas dengan Pusat Kontrol. Faktor disposisi adanya tanggung jawab dan bekerja dengan penuh kesadaran yang dilakukan oleh pegawai yang ada di Pusat Kontrol mencerminkan bahwa mereka mendukung implementasi program ITS. Kemudahan para pegawai dalam bekerja dengan baik juga didukung dengan tepat sasaran informasi yang diberikan dan pengawasan yang dilakukan oleh jabatan di atasnya. Struktur birokrasi dengan hirarkhis yang pendek dan sedikitnya jabatan struktural dalam implementasi program ITS.</a:t>
            </a:r>
          </a:p>
          <a:p>
            <a:pPr algn="just" eaLnBrk="1" hangingPunct="1">
              <a:lnSpc>
                <a:spcPct val="150000"/>
              </a:lnSpc>
              <a:buFont typeface="Wingdings 2" pitchFamily="18" charset="2"/>
              <a:buNone/>
            </a:pPr>
            <a:endParaRPr lang="id-ID" sz="1200" b="1" smtClean="0"/>
          </a:p>
        </p:txBody>
      </p:sp>
    </p:spTree>
  </p:cSld>
  <p:clrMapOvr>
    <a:masterClrMapping/>
  </p:clrMapOvr>
  <p:transition>
    <p:cover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7467600" cy="563562"/>
          </a:xfrm>
        </p:spPr>
        <p:txBody>
          <a:bodyPr/>
          <a:lstStyle/>
          <a:p>
            <a:pPr eaLnBrk="1" hangingPunct="1"/>
            <a:r>
              <a:rPr lang="id-ID" sz="2400" b="1" smtClean="0"/>
              <a:t>LANJUTAN</a:t>
            </a:r>
          </a:p>
        </p:txBody>
      </p:sp>
      <p:sp>
        <p:nvSpPr>
          <p:cNvPr id="20483" name="Content Placeholder 2"/>
          <p:cNvSpPr>
            <a:spLocks noGrp="1"/>
          </p:cNvSpPr>
          <p:nvPr>
            <p:ph idx="1"/>
          </p:nvPr>
        </p:nvSpPr>
        <p:spPr>
          <a:xfrm>
            <a:off x="457200" y="838200"/>
            <a:ext cx="8229600" cy="3886200"/>
          </a:xfrm>
        </p:spPr>
        <p:txBody>
          <a:bodyPr/>
          <a:lstStyle/>
          <a:p>
            <a:pPr algn="just" eaLnBrk="1" hangingPunct="1">
              <a:lnSpc>
                <a:spcPct val="150000"/>
              </a:lnSpc>
              <a:buFont typeface="Wingdings 2" pitchFamily="18" charset="2"/>
              <a:buNone/>
            </a:pPr>
            <a:r>
              <a:rPr lang="id-ID" sz="1200" b="1" smtClean="0"/>
              <a:t>		Walaupun tujuan pemasangan  </a:t>
            </a:r>
            <a:r>
              <a:rPr lang="id-ID" sz="1200" b="1" i="1" smtClean="0"/>
              <a:t>traffic cam dan traffiv surveillance </a:t>
            </a:r>
            <a:r>
              <a:rPr lang="id-ID" sz="1200" b="1" smtClean="0"/>
              <a:t>di 14 titik di jalan persimpangan Kota Surabaya sudah dilakukan yang merupakan kesatuan dari program ACTS dan menjadi bagian dari program ITS, hal tersebut masih belum sempurna karena faktor kekurangan dana untuk pembelian fasilitas pendukung program ITS dan tidak ada evaluasi yang dilakukan oleh Dinas Perhubungan tentang kemacetan yang menjadi alasan utama diterapkan program ITS di Kota Surabaya.  </a:t>
            </a:r>
          </a:p>
          <a:p>
            <a:pPr algn="just" eaLnBrk="1" hangingPunct="1">
              <a:lnSpc>
                <a:spcPct val="150000"/>
              </a:lnSpc>
              <a:buFont typeface="Wingdings 2" pitchFamily="18" charset="2"/>
              <a:buNone/>
            </a:pPr>
            <a:r>
              <a:rPr lang="id-ID" sz="1200" b="1" smtClean="0"/>
              <a:t>		Dengan melihat hasil penelitian maka peneliti memberikan saran kepada Dinas Perhubungan Kota Surabaya yaitu:</a:t>
            </a:r>
          </a:p>
          <a:p>
            <a:pPr lvl="1" algn="just" eaLnBrk="1" hangingPunct="1">
              <a:lnSpc>
                <a:spcPct val="150000"/>
              </a:lnSpc>
            </a:pPr>
            <a:r>
              <a:rPr lang="en-US" sz="1200" b="1" smtClean="0"/>
              <a:t>Perlunya melakukan evalusi dari tujuan program yang telah dijalankan. Apakah </a:t>
            </a:r>
            <a:r>
              <a:rPr lang="id-ID" sz="1200" b="1" smtClean="0"/>
              <a:t>terjadi </a:t>
            </a:r>
            <a:r>
              <a:rPr lang="en-US" sz="1200" b="1" smtClean="0"/>
              <a:t>perubahan volume kemacetan setelah diterapkan Program ITS. </a:t>
            </a:r>
            <a:endParaRPr lang="id-ID" sz="1200" b="1" smtClean="0"/>
          </a:p>
          <a:p>
            <a:pPr lvl="1" algn="just" eaLnBrk="1" hangingPunct="1">
              <a:lnSpc>
                <a:spcPct val="150000"/>
              </a:lnSpc>
            </a:pPr>
            <a:r>
              <a:rPr lang="en-US" sz="1200" b="1" smtClean="0"/>
              <a:t>Menyiapkan anggaran keuangan untuk biaya pemenuhan fasilitas penunjang program ITS, perawatan perangkat keras/lunak, perawatan jaringan dan tunjangan khusus bagi ahl</a:t>
            </a:r>
            <a:r>
              <a:rPr lang="id-ID" sz="1200" b="1" smtClean="0"/>
              <a:t>i</a:t>
            </a:r>
            <a:r>
              <a:rPr lang="en-US" sz="1200" b="1" smtClean="0"/>
              <a:t>/teknisi.</a:t>
            </a:r>
            <a:endParaRPr lang="id-ID" sz="1200" b="1" smtClean="0"/>
          </a:p>
          <a:p>
            <a:pPr algn="just" eaLnBrk="1" hangingPunct="1">
              <a:lnSpc>
                <a:spcPct val="150000"/>
              </a:lnSpc>
              <a:buFont typeface="Wingdings 2" pitchFamily="18" charset="2"/>
              <a:buNone/>
            </a:pPr>
            <a:endParaRPr lang="id-ID" sz="1200" b="1" smtClean="0"/>
          </a:p>
        </p:txBody>
      </p:sp>
    </p:spTree>
  </p:cSld>
  <p:clrMapOvr>
    <a:masterClrMapping/>
  </p:clrMapOvr>
  <p:transition>
    <p:cover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DOKUMENTASI</a:t>
            </a:r>
          </a:p>
        </p:txBody>
      </p:sp>
      <p:pic>
        <p:nvPicPr>
          <p:cNvPr id="21507" name="Picture 3" descr="D:\SI\DSCN35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3962400"/>
            <a:ext cx="3290888"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4" descr="D:\SI\DSCN353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295400"/>
            <a:ext cx="313848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descr="E:\DOKUMEN KULIAH\SEMESTER VI\STUDI IMPLEMENTASI\LITERATUR\BAHAN PENELITIAN ITS\REFERENSI\DOKUMENTASI\DSCN361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295400"/>
            <a:ext cx="3810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LATAR BELAKANG</a:t>
            </a:r>
          </a:p>
        </p:txBody>
      </p:sp>
      <p:sp>
        <p:nvSpPr>
          <p:cNvPr id="4" name="Oval 3"/>
          <p:cNvSpPr/>
          <p:nvPr/>
        </p:nvSpPr>
        <p:spPr>
          <a:xfrm>
            <a:off x="304800" y="1371600"/>
            <a:ext cx="20574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t>Globalisasi</a:t>
            </a:r>
            <a:endParaRPr lang="en-US" dirty="0"/>
          </a:p>
        </p:txBody>
      </p:sp>
      <p:sp>
        <p:nvSpPr>
          <p:cNvPr id="5" name="Oval 4"/>
          <p:cNvSpPr/>
          <p:nvPr/>
        </p:nvSpPr>
        <p:spPr>
          <a:xfrm>
            <a:off x="228600" y="3276600"/>
            <a:ext cx="20574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t>Keadaan</a:t>
            </a:r>
            <a:r>
              <a:rPr lang="en-US" dirty="0"/>
              <a:t> yang </a:t>
            </a:r>
            <a:r>
              <a:rPr lang="en-US" dirty="0" err="1"/>
              <a:t>dinamis</a:t>
            </a:r>
            <a:r>
              <a:rPr lang="en-US" dirty="0"/>
              <a:t> </a:t>
            </a:r>
          </a:p>
        </p:txBody>
      </p:sp>
      <p:sp>
        <p:nvSpPr>
          <p:cNvPr id="6" name="Oval 5"/>
          <p:cNvSpPr/>
          <p:nvPr/>
        </p:nvSpPr>
        <p:spPr>
          <a:xfrm>
            <a:off x="3048000" y="1371600"/>
            <a:ext cx="2133600" cy="167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t>Kecangihan</a:t>
            </a:r>
            <a:r>
              <a:rPr lang="en-US" dirty="0"/>
              <a:t> </a:t>
            </a:r>
            <a:r>
              <a:rPr lang="en-US" dirty="0" err="1"/>
              <a:t>teknologi</a:t>
            </a:r>
            <a:r>
              <a:rPr lang="en-US" dirty="0"/>
              <a:t> </a:t>
            </a:r>
            <a:r>
              <a:rPr lang="en-US" dirty="0" err="1"/>
              <a:t>komunikasi</a:t>
            </a:r>
            <a:r>
              <a:rPr lang="en-US" dirty="0"/>
              <a:t> </a:t>
            </a:r>
            <a:r>
              <a:rPr lang="en-US" dirty="0" err="1"/>
              <a:t>dan</a:t>
            </a:r>
            <a:r>
              <a:rPr lang="en-US" dirty="0"/>
              <a:t> </a:t>
            </a:r>
            <a:r>
              <a:rPr lang="en-US" dirty="0" err="1"/>
              <a:t>informasi</a:t>
            </a:r>
            <a:endParaRPr lang="en-US" dirty="0"/>
          </a:p>
        </p:txBody>
      </p:sp>
      <p:sp>
        <p:nvSpPr>
          <p:cNvPr id="7" name="Oval 6"/>
          <p:cNvSpPr/>
          <p:nvPr/>
        </p:nvSpPr>
        <p:spPr>
          <a:xfrm>
            <a:off x="152400" y="5105400"/>
            <a:ext cx="27432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t>Banyak</a:t>
            </a:r>
            <a:r>
              <a:rPr lang="en-US" dirty="0"/>
              <a:t> yang </a:t>
            </a:r>
            <a:r>
              <a:rPr lang="en-US" dirty="0" err="1"/>
              <a:t>diharapkan</a:t>
            </a:r>
            <a:r>
              <a:rPr lang="en-US" dirty="0"/>
              <a:t> </a:t>
            </a:r>
            <a:r>
              <a:rPr lang="en-US" dirty="0" err="1"/>
              <a:t>warga</a:t>
            </a:r>
            <a:r>
              <a:rPr lang="en-US" dirty="0"/>
              <a:t> </a:t>
            </a:r>
            <a:r>
              <a:rPr lang="en-US" dirty="0" err="1"/>
              <a:t>negara</a:t>
            </a:r>
            <a:r>
              <a:rPr lang="en-US" dirty="0"/>
              <a:t> </a:t>
            </a:r>
            <a:r>
              <a:rPr lang="en-US" dirty="0" err="1"/>
              <a:t>terhadap</a:t>
            </a:r>
            <a:r>
              <a:rPr lang="en-US" dirty="0"/>
              <a:t> </a:t>
            </a:r>
            <a:r>
              <a:rPr lang="en-US" dirty="0" err="1"/>
              <a:t>negaranya</a:t>
            </a:r>
            <a:endParaRPr lang="en-US" dirty="0"/>
          </a:p>
        </p:txBody>
      </p:sp>
      <p:sp>
        <p:nvSpPr>
          <p:cNvPr id="8" name="Oval 7"/>
          <p:cNvSpPr/>
          <p:nvPr/>
        </p:nvSpPr>
        <p:spPr>
          <a:xfrm>
            <a:off x="6629400" y="3124200"/>
            <a:ext cx="20574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cs typeface="Times New Roman" pitchFamily="18" charset="0"/>
              </a:rPr>
              <a:t>(</a:t>
            </a:r>
            <a:r>
              <a:rPr lang="en-US" b="1" i="1" dirty="0">
                <a:cs typeface="Times New Roman" pitchFamily="18" charset="0"/>
              </a:rPr>
              <a:t>Intelligent Transport System</a:t>
            </a:r>
            <a:r>
              <a:rPr lang="en-US" b="1" dirty="0">
                <a:cs typeface="Times New Roman" pitchFamily="18" charset="0"/>
              </a:rPr>
              <a:t>)</a:t>
            </a:r>
            <a:endParaRPr lang="en-US" dirty="0"/>
          </a:p>
        </p:txBody>
      </p:sp>
      <p:sp>
        <p:nvSpPr>
          <p:cNvPr id="9" name="Oval 8"/>
          <p:cNvSpPr/>
          <p:nvPr/>
        </p:nvSpPr>
        <p:spPr>
          <a:xfrm>
            <a:off x="6705600" y="5410200"/>
            <a:ext cx="20574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t>Dalam</a:t>
            </a:r>
            <a:r>
              <a:rPr lang="en-US" dirty="0"/>
              <a:t> </a:t>
            </a:r>
            <a:r>
              <a:rPr lang="en-US" dirty="0" err="1"/>
              <a:t>bidang</a:t>
            </a:r>
            <a:r>
              <a:rPr lang="en-US" dirty="0"/>
              <a:t> </a:t>
            </a:r>
            <a:r>
              <a:rPr lang="en-US" dirty="0" err="1"/>
              <a:t>transportasi</a:t>
            </a:r>
            <a:endParaRPr lang="en-US" dirty="0"/>
          </a:p>
        </p:txBody>
      </p:sp>
      <p:sp>
        <p:nvSpPr>
          <p:cNvPr id="10" name="Oval 9"/>
          <p:cNvSpPr/>
          <p:nvPr/>
        </p:nvSpPr>
        <p:spPr>
          <a:xfrm>
            <a:off x="3429000" y="3886200"/>
            <a:ext cx="2362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Negara </a:t>
            </a:r>
            <a:r>
              <a:rPr lang="en-US" dirty="0" err="1"/>
              <a:t>menggunakan</a:t>
            </a:r>
            <a:r>
              <a:rPr lang="en-US" dirty="0"/>
              <a:t> </a:t>
            </a:r>
            <a:r>
              <a:rPr lang="en-US" dirty="0" err="1"/>
              <a:t>teknologi</a:t>
            </a:r>
            <a:r>
              <a:rPr lang="en-US" dirty="0"/>
              <a:t> </a:t>
            </a:r>
            <a:r>
              <a:rPr lang="en-US" dirty="0" err="1"/>
              <a:t>untuk</a:t>
            </a:r>
            <a:r>
              <a:rPr lang="en-US" dirty="0"/>
              <a:t> </a:t>
            </a:r>
            <a:r>
              <a:rPr lang="en-US" dirty="0" err="1"/>
              <a:t>memenuhinya</a:t>
            </a:r>
            <a:endParaRPr lang="en-US" dirty="0"/>
          </a:p>
        </p:txBody>
      </p:sp>
      <p:cxnSp>
        <p:nvCxnSpPr>
          <p:cNvPr id="12" name="Straight Arrow Connector 11"/>
          <p:cNvCxnSpPr/>
          <p:nvPr/>
        </p:nvCxnSpPr>
        <p:spPr>
          <a:xfrm rot="5400000">
            <a:off x="915194" y="3047206"/>
            <a:ext cx="7620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3" name="Straight Arrow Connector 12"/>
          <p:cNvCxnSpPr/>
          <p:nvPr/>
        </p:nvCxnSpPr>
        <p:spPr>
          <a:xfrm rot="5400000">
            <a:off x="1029494" y="4914106"/>
            <a:ext cx="5334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a:xfrm>
            <a:off x="2209800" y="2133600"/>
            <a:ext cx="914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2" name="Straight Arrow Connector 21"/>
          <p:cNvCxnSpPr>
            <a:stCxn id="6" idx="4"/>
          </p:cNvCxnSpPr>
          <p:nvPr/>
        </p:nvCxnSpPr>
        <p:spPr>
          <a:xfrm rot="16200000" flipH="1">
            <a:off x="3848100" y="3314700"/>
            <a:ext cx="914400" cy="3810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p:nvPr/>
        </p:nvCxnSpPr>
        <p:spPr>
          <a:xfrm flipV="1">
            <a:off x="5486400" y="4038600"/>
            <a:ext cx="1524000" cy="457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8" name="Straight Arrow Connector 27"/>
          <p:cNvCxnSpPr/>
          <p:nvPr/>
        </p:nvCxnSpPr>
        <p:spPr>
          <a:xfrm flipV="1">
            <a:off x="2438400" y="6096000"/>
            <a:ext cx="4495800" cy="76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4" name="Straight Connector 33"/>
          <p:cNvCxnSpPr/>
          <p:nvPr/>
        </p:nvCxnSpPr>
        <p:spPr>
          <a:xfrm flipV="1">
            <a:off x="2286000" y="4800600"/>
            <a:ext cx="1524000" cy="914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p:nvPr/>
        </p:nvCxnSpPr>
        <p:spPr>
          <a:xfrm rot="16200000" flipV="1">
            <a:off x="7162800" y="5029200"/>
            <a:ext cx="1295400" cy="76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9" name="Oval 38"/>
          <p:cNvSpPr/>
          <p:nvPr/>
        </p:nvSpPr>
        <p:spPr>
          <a:xfrm>
            <a:off x="6477000" y="1295400"/>
            <a:ext cx="2133600"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cs typeface="Times New Roman" pitchFamily="18" charset="0"/>
              </a:rPr>
              <a:t>traffic cam </a:t>
            </a:r>
            <a:r>
              <a:rPr lang="en-US" b="1" dirty="0" err="1">
                <a:cs typeface="Times New Roman" pitchFamily="18" charset="0"/>
              </a:rPr>
              <a:t>dan</a:t>
            </a:r>
            <a:r>
              <a:rPr lang="en-US" b="1" dirty="0">
                <a:cs typeface="Times New Roman" pitchFamily="18" charset="0"/>
              </a:rPr>
              <a:t> </a:t>
            </a:r>
            <a:r>
              <a:rPr lang="en-US" b="1" dirty="0" err="1">
                <a:cs typeface="Times New Roman" pitchFamily="18" charset="0"/>
              </a:rPr>
              <a:t>traffiv</a:t>
            </a:r>
            <a:r>
              <a:rPr lang="en-US" b="1" dirty="0">
                <a:cs typeface="Times New Roman" pitchFamily="18" charset="0"/>
              </a:rPr>
              <a:t> surveillance</a:t>
            </a:r>
            <a:endParaRPr lang="en-US" dirty="0"/>
          </a:p>
        </p:txBody>
      </p:sp>
      <p:cxnSp>
        <p:nvCxnSpPr>
          <p:cNvPr id="40" name="Straight Arrow Connector 39"/>
          <p:cNvCxnSpPr/>
          <p:nvPr/>
        </p:nvCxnSpPr>
        <p:spPr>
          <a:xfrm rot="5400000" flipH="1" flipV="1">
            <a:off x="7352506" y="2932906"/>
            <a:ext cx="533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3" name="Oval 42"/>
          <p:cNvSpPr/>
          <p:nvPr/>
        </p:nvSpPr>
        <p:spPr>
          <a:xfrm>
            <a:off x="2438400" y="3048000"/>
            <a:ext cx="15240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KEMANCETAN</a:t>
            </a:r>
          </a:p>
        </p:txBody>
      </p:sp>
      <p:cxnSp>
        <p:nvCxnSpPr>
          <p:cNvPr id="44" name="Straight Arrow Connector 43"/>
          <p:cNvCxnSpPr/>
          <p:nvPr/>
        </p:nvCxnSpPr>
        <p:spPr>
          <a:xfrm>
            <a:off x="1981200" y="3657600"/>
            <a:ext cx="6858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7467600" cy="563562"/>
          </a:xfrm>
        </p:spPr>
        <p:txBody>
          <a:bodyPr/>
          <a:lstStyle/>
          <a:p>
            <a:pPr eaLnBrk="1" hangingPunct="1"/>
            <a:r>
              <a:rPr lang="en-US" sz="2000" smtClean="0"/>
              <a:t>LATAR BELAKANG</a:t>
            </a:r>
          </a:p>
        </p:txBody>
      </p:sp>
      <p:sp>
        <p:nvSpPr>
          <p:cNvPr id="9219" name="Content Placeholder 2"/>
          <p:cNvSpPr>
            <a:spLocks noGrp="1"/>
          </p:cNvSpPr>
          <p:nvPr>
            <p:ph idx="1"/>
          </p:nvPr>
        </p:nvSpPr>
        <p:spPr>
          <a:xfrm>
            <a:off x="457200" y="762000"/>
            <a:ext cx="8382000" cy="5943600"/>
          </a:xfrm>
        </p:spPr>
        <p:txBody>
          <a:bodyPr/>
          <a:lstStyle/>
          <a:p>
            <a:pPr algn="just" eaLnBrk="1" hangingPunct="1">
              <a:lnSpc>
                <a:spcPct val="150000"/>
              </a:lnSpc>
              <a:buFont typeface="Wingdings 2" pitchFamily="18" charset="2"/>
              <a:buNone/>
            </a:pPr>
            <a:r>
              <a:rPr lang="id-ID" sz="1100" b="1" smtClean="0">
                <a:cs typeface="Times New Roman" pitchFamily="18" charset="0"/>
              </a:rPr>
              <a:t>		</a:t>
            </a:r>
            <a:r>
              <a:rPr lang="en-US" sz="1100" b="1" smtClean="0">
                <a:cs typeface="Times New Roman" pitchFamily="18" charset="0"/>
              </a:rPr>
              <a:t>Pelayanan publik sebagai salah satu fungsi utama pemerintah adalah sebagai upaya pemenuhan kebutuhan masyarakat atas</a:t>
            </a:r>
            <a:r>
              <a:rPr lang="id-ID" sz="1100" b="1" smtClean="0">
                <a:cs typeface="Times New Roman" pitchFamily="18" charset="0"/>
              </a:rPr>
              <a:t> </a:t>
            </a:r>
            <a:r>
              <a:rPr lang="en-US" sz="1100" b="1" smtClean="0">
                <a:cs typeface="Times New Roman" pitchFamily="18" charset="0"/>
              </a:rPr>
              <a:t>pengadaan jasa yang diperlukan masyarakat. Pelayanan publik yang banyak dikenal dengan sifat birokratis dan banyak mendapat keluhan dari masyarakat pelanggannya antara lain disebabkan belum memperhatikan kepentingan masyarakat penggunanya. Paradigma yang dipergunakan para pengelola pelayanan publik cenderung lebih bersifat direktif yang hanya memperhatikan atau mengutamakan kepentingan pimpinan organisasinya saja. Sejalan dengan perkembangan teknologi sebagai dampak dari arus globalisasi</a:t>
            </a:r>
            <a:r>
              <a:rPr lang="id-ID" sz="1100" b="1" smtClean="0">
                <a:cs typeface="Times New Roman" pitchFamily="18" charset="0"/>
              </a:rPr>
              <a:t>, n</a:t>
            </a:r>
            <a:r>
              <a:rPr lang="en-US" sz="1100" b="1" smtClean="0">
                <a:cs typeface="Times New Roman" pitchFamily="18" charset="0"/>
              </a:rPr>
              <a:t>egara di seluru</a:t>
            </a:r>
            <a:r>
              <a:rPr lang="id-ID" sz="1100" b="1" smtClean="0">
                <a:cs typeface="Times New Roman" pitchFamily="18" charset="0"/>
              </a:rPr>
              <a:t>h</a:t>
            </a:r>
            <a:r>
              <a:rPr lang="en-US" sz="1100" b="1" smtClean="0">
                <a:cs typeface="Times New Roman" pitchFamily="18" charset="0"/>
              </a:rPr>
              <a:t> dunia dihadapkan dengan suatu keadaan yang serba cepat dan instan. Teknologi yang paling pesat berkembang saat ini yaitu teknologi transportasi dan komunikasi. Banyak hal yang dilakukan untuk memberi transportasi yang layak kepada rakyat yaitu dengan pembuatan jalan raya sebagai prasarana utama dalam transportasi, angkutan m</a:t>
            </a:r>
            <a:r>
              <a:rPr lang="id-ID" sz="1100" b="1" smtClean="0">
                <a:cs typeface="Times New Roman" pitchFamily="18" charset="0"/>
              </a:rPr>
              <a:t>a</a:t>
            </a:r>
            <a:r>
              <a:rPr lang="en-US" sz="1100" b="1" smtClean="0">
                <a:cs typeface="Times New Roman" pitchFamily="18" charset="0"/>
              </a:rPr>
              <a:t>ssal, pemenuhan rambu-rambu lalu lintas dan lain-lain. Untuk memenuhi kebutuhan tersebut secara efektif</a:t>
            </a:r>
            <a:r>
              <a:rPr lang="id-ID" sz="1100" b="1" smtClean="0">
                <a:cs typeface="Times New Roman" pitchFamily="18" charset="0"/>
              </a:rPr>
              <a:t>,</a:t>
            </a:r>
            <a:r>
              <a:rPr lang="en-US" sz="1100" b="1" smtClean="0">
                <a:cs typeface="Times New Roman" pitchFamily="18" charset="0"/>
              </a:rPr>
              <a:t> efisien, aman, dan nyaman suatu pemerintahan harus menggunakan teknologi. Salah satu instansi yang sudah menggunakan unsur teknologi canggih dalam melayani dan penyediaan kebutuhan dalam bidang transportasi yaitu Dinas Perhubungan Kota Surabay</a:t>
            </a:r>
            <a:r>
              <a:rPr lang="id-ID" sz="1100" b="1" smtClean="0">
                <a:cs typeface="Times New Roman" pitchFamily="18" charset="0"/>
              </a:rPr>
              <a:t>a yang </a:t>
            </a:r>
            <a:r>
              <a:rPr lang="en-US" sz="1100" b="1" smtClean="0">
                <a:cs typeface="Times New Roman" pitchFamily="18" charset="0"/>
              </a:rPr>
              <a:t>menerapakan program </a:t>
            </a:r>
            <a:r>
              <a:rPr lang="id-ID" sz="1100" b="1" smtClean="0">
                <a:cs typeface="Times New Roman" pitchFamily="18" charset="0"/>
              </a:rPr>
              <a:t>S</a:t>
            </a:r>
            <a:r>
              <a:rPr lang="en-US" sz="1100" b="1" smtClean="0">
                <a:cs typeface="Times New Roman" pitchFamily="18" charset="0"/>
              </a:rPr>
              <a:t>istem </a:t>
            </a:r>
            <a:r>
              <a:rPr lang="id-ID" sz="1100" b="1" smtClean="0">
                <a:cs typeface="Times New Roman" pitchFamily="18" charset="0"/>
              </a:rPr>
              <a:t>T</a:t>
            </a:r>
            <a:r>
              <a:rPr lang="en-US" sz="1100" b="1" smtClean="0">
                <a:cs typeface="Times New Roman" pitchFamily="18" charset="0"/>
              </a:rPr>
              <a:t>ransportasi </a:t>
            </a:r>
            <a:r>
              <a:rPr lang="id-ID" sz="1100" b="1" smtClean="0">
                <a:cs typeface="Times New Roman" pitchFamily="18" charset="0"/>
              </a:rPr>
              <a:t>P</a:t>
            </a:r>
            <a:r>
              <a:rPr lang="en-US" sz="1100" b="1" smtClean="0">
                <a:cs typeface="Times New Roman" pitchFamily="18" charset="0"/>
              </a:rPr>
              <a:t>intar (</a:t>
            </a:r>
            <a:r>
              <a:rPr lang="en-US" sz="1100" b="1" i="1" smtClean="0">
                <a:cs typeface="Times New Roman" pitchFamily="18" charset="0"/>
              </a:rPr>
              <a:t>Intelligent Transport System</a:t>
            </a:r>
            <a:r>
              <a:rPr lang="en-US" sz="1100" b="1" smtClean="0">
                <a:cs typeface="Times New Roman" pitchFamily="18" charset="0"/>
              </a:rPr>
              <a:t>) dengan memasang traffic cam dan traffiv surveillance di tiap persimpangan kota Surabaya. </a:t>
            </a:r>
            <a:r>
              <a:rPr lang="id-ID" sz="1100" b="1" smtClean="0">
                <a:cs typeface="Times New Roman" pitchFamily="18" charset="0"/>
              </a:rPr>
              <a:t>P</a:t>
            </a:r>
            <a:r>
              <a:rPr lang="en-US" sz="1100" b="1" smtClean="0">
                <a:cs typeface="Times New Roman" pitchFamily="18" charset="0"/>
              </a:rPr>
              <a:t>rogram tersebut diharapkan kondisi lalu lintas di Kota Surabaya akan terpantau secara integrasi guna mengurangi kemacetan di kota Surabaya </a:t>
            </a:r>
            <a:endParaRPr lang="id-ID" sz="1100" b="1" smtClean="0">
              <a:cs typeface="Times New Roman" pitchFamily="18" charset="0"/>
            </a:endParaRPr>
          </a:p>
          <a:p>
            <a:pPr algn="just" eaLnBrk="1" hangingPunct="1">
              <a:lnSpc>
                <a:spcPct val="150000"/>
              </a:lnSpc>
              <a:buFont typeface="Wingdings 2" pitchFamily="18" charset="2"/>
              <a:buNone/>
            </a:pPr>
            <a:r>
              <a:rPr lang="id-ID" sz="1100" b="1" smtClean="0">
                <a:cs typeface="Times New Roman" pitchFamily="18" charset="0"/>
              </a:rPr>
              <a:t>		Program ITS yang digagas oleh Dinas Perhubungan Kota Surabaya tidak akan bernilai apa-apa dan dinilai gagal jika tidak di implementasikan. Implementasi merupaka suatu yang cukup fundamental dalam sebuah kebijakan karena berhasil atau tidaknya kebijkan tersebut dapat dilihat ketika sudah diimplementasikan. Dalam menganalisis bagaimana proses implementasi program ITS itu berlangsung secara efektif dapat dilihat dari model implementasi George C. Edward III di mana dalam model ini menyatakan, suatu implementasi akan berhasil jika memenuhi 4 faktor yaitu komunikasi, resources, disposisi dan struktur birokrasi.</a:t>
            </a:r>
          </a:p>
          <a:p>
            <a:pPr algn="just" eaLnBrk="1" hangingPunct="1">
              <a:lnSpc>
                <a:spcPct val="150000"/>
              </a:lnSpc>
            </a:pPr>
            <a:endParaRPr lang="id-ID" sz="1100" b="1" smtClean="0">
              <a:cs typeface="Times New Roman" pitchFamily="18" charset="0"/>
            </a:endParaRPr>
          </a:p>
          <a:p>
            <a:pPr eaLnBrk="1" hangingPunct="1">
              <a:lnSpc>
                <a:spcPct val="150000"/>
              </a:lnSpc>
              <a:buFont typeface="Wingdings 2" pitchFamily="18" charset="2"/>
              <a:buNone/>
            </a:pPr>
            <a:endParaRPr lang="en-US" sz="1100" smtClean="0"/>
          </a:p>
        </p:txBody>
      </p:sp>
    </p:spTree>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KAJIAN TEORI</a:t>
            </a:r>
          </a:p>
        </p:txBody>
      </p:sp>
      <p:sp>
        <p:nvSpPr>
          <p:cNvPr id="5" name="Rectangle 4"/>
          <p:cNvSpPr/>
          <p:nvPr/>
        </p:nvSpPr>
        <p:spPr>
          <a:xfrm>
            <a:off x="1828800" y="1371600"/>
            <a:ext cx="2133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MODEL </a:t>
            </a:r>
            <a:r>
              <a:rPr lang="en-US" dirty="0" err="1"/>
              <a:t>Implementasi</a:t>
            </a:r>
            <a:r>
              <a:rPr lang="en-US" dirty="0"/>
              <a:t> </a:t>
            </a:r>
            <a:r>
              <a:rPr lang="en-US" b="1" dirty="0">
                <a:cs typeface="Times New Roman" pitchFamily="18" charset="0"/>
              </a:rPr>
              <a:t>Geo</a:t>
            </a:r>
            <a:r>
              <a:rPr lang="id-ID" b="1" dirty="0">
                <a:cs typeface="Times New Roman" pitchFamily="18" charset="0"/>
              </a:rPr>
              <a:t>rge </a:t>
            </a:r>
            <a:r>
              <a:rPr lang="en-US" b="1" dirty="0">
                <a:cs typeface="Times New Roman" pitchFamily="18" charset="0"/>
              </a:rPr>
              <a:t>Edward III</a:t>
            </a:r>
            <a:r>
              <a:rPr lang="id-ID" b="1" dirty="0">
                <a:cs typeface="Times New Roman" pitchFamily="18" charset="0"/>
              </a:rPr>
              <a:t> </a:t>
            </a:r>
            <a:endParaRPr lang="en-US" dirty="0"/>
          </a:p>
        </p:txBody>
      </p:sp>
      <p:sp>
        <p:nvSpPr>
          <p:cNvPr id="6" name="Rectangle 5"/>
          <p:cNvSpPr/>
          <p:nvPr/>
        </p:nvSpPr>
        <p:spPr>
          <a:xfrm>
            <a:off x="304800" y="4953000"/>
            <a:ext cx="2133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DISPOSISI</a:t>
            </a:r>
          </a:p>
        </p:txBody>
      </p:sp>
      <p:sp>
        <p:nvSpPr>
          <p:cNvPr id="7" name="Rectangle 6"/>
          <p:cNvSpPr/>
          <p:nvPr/>
        </p:nvSpPr>
        <p:spPr>
          <a:xfrm>
            <a:off x="3200400" y="3048000"/>
            <a:ext cx="2133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SUMBERDAYA</a:t>
            </a:r>
          </a:p>
        </p:txBody>
      </p:sp>
      <p:sp>
        <p:nvSpPr>
          <p:cNvPr id="8" name="Rectangle 7"/>
          <p:cNvSpPr/>
          <p:nvPr/>
        </p:nvSpPr>
        <p:spPr>
          <a:xfrm>
            <a:off x="381000" y="3048000"/>
            <a:ext cx="2133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KOMUNIKASI</a:t>
            </a:r>
          </a:p>
        </p:txBody>
      </p:sp>
      <p:sp>
        <p:nvSpPr>
          <p:cNvPr id="9" name="Rectangle 8"/>
          <p:cNvSpPr/>
          <p:nvPr/>
        </p:nvSpPr>
        <p:spPr>
          <a:xfrm>
            <a:off x="3200400" y="4953000"/>
            <a:ext cx="2133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STRUKTUR BIROKRASI</a:t>
            </a:r>
          </a:p>
        </p:txBody>
      </p:sp>
      <p:sp>
        <p:nvSpPr>
          <p:cNvPr id="10" name="Rectangle 9"/>
          <p:cNvSpPr/>
          <p:nvPr/>
        </p:nvSpPr>
        <p:spPr>
          <a:xfrm>
            <a:off x="6172200" y="1295400"/>
            <a:ext cx="2133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ITS (</a:t>
            </a:r>
            <a:r>
              <a:rPr lang="en-US" b="1" dirty="0">
                <a:cs typeface="Times New Roman" pitchFamily="18" charset="0"/>
              </a:rPr>
              <a:t>Intelligent </a:t>
            </a:r>
            <a:r>
              <a:rPr lang="en-US" b="1" dirty="0" err="1">
                <a:cs typeface="Times New Roman" pitchFamily="18" charset="0"/>
              </a:rPr>
              <a:t>Transportasi</a:t>
            </a:r>
            <a:r>
              <a:rPr lang="en-US" b="1" dirty="0">
                <a:cs typeface="Times New Roman" pitchFamily="18" charset="0"/>
              </a:rPr>
              <a:t> System )</a:t>
            </a:r>
            <a:endParaRPr lang="en-US" dirty="0"/>
          </a:p>
        </p:txBody>
      </p:sp>
      <p:sp>
        <p:nvSpPr>
          <p:cNvPr id="12" name="Rectangle 11"/>
          <p:cNvSpPr/>
          <p:nvPr/>
        </p:nvSpPr>
        <p:spPr>
          <a:xfrm>
            <a:off x="5715000" y="3429000"/>
            <a:ext cx="2133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cs typeface="Times New Roman" pitchFamily="18" charset="0"/>
              </a:rPr>
              <a:t>Grand </a:t>
            </a:r>
            <a:r>
              <a:rPr lang="en-US" b="1" dirty="0" err="1">
                <a:cs typeface="Times New Roman" pitchFamily="18" charset="0"/>
              </a:rPr>
              <a:t>Desain</a:t>
            </a:r>
            <a:r>
              <a:rPr lang="en-US" b="1" dirty="0">
                <a:cs typeface="Times New Roman" pitchFamily="18" charset="0"/>
              </a:rPr>
              <a:t> BSTP-GIZ SUTIP (2011) </a:t>
            </a:r>
            <a:r>
              <a:rPr lang="en-US" b="1" dirty="0" err="1">
                <a:cs typeface="Times New Roman" pitchFamily="18" charset="0"/>
              </a:rPr>
              <a:t>Ruang</a:t>
            </a:r>
            <a:r>
              <a:rPr lang="en-US" b="1" dirty="0">
                <a:cs typeface="Times New Roman" pitchFamily="18" charset="0"/>
              </a:rPr>
              <a:t> </a:t>
            </a:r>
            <a:r>
              <a:rPr lang="en-US" b="1" dirty="0" err="1">
                <a:cs typeface="Times New Roman" pitchFamily="18" charset="0"/>
              </a:rPr>
              <a:t>lingkup</a:t>
            </a:r>
            <a:r>
              <a:rPr lang="en-US" b="1" dirty="0">
                <a:cs typeface="Times New Roman" pitchFamily="18" charset="0"/>
              </a:rPr>
              <a:t> ITS</a:t>
            </a:r>
            <a:endParaRPr lang="en-US" dirty="0"/>
          </a:p>
        </p:txBody>
      </p:sp>
      <p:sp>
        <p:nvSpPr>
          <p:cNvPr id="13" name="Rectangle 12"/>
          <p:cNvSpPr/>
          <p:nvPr/>
        </p:nvSpPr>
        <p:spPr>
          <a:xfrm>
            <a:off x="6781800" y="5410200"/>
            <a:ext cx="2133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buFont typeface="Franklin Gothic Book" pitchFamily="34" charset="0"/>
              <a:buAutoNum type="arabicPeriod"/>
              <a:defRPr/>
            </a:pPr>
            <a:r>
              <a:rPr lang="en-US" b="1" dirty="0" err="1">
                <a:cs typeface="Times New Roman" pitchFamily="18" charset="0"/>
              </a:rPr>
              <a:t>Informasi</a:t>
            </a:r>
            <a:r>
              <a:rPr lang="en-US" b="1" dirty="0">
                <a:cs typeface="Times New Roman" pitchFamily="18" charset="0"/>
              </a:rPr>
              <a:t> </a:t>
            </a:r>
            <a:r>
              <a:rPr lang="en-US" b="1" dirty="0" err="1">
                <a:cs typeface="Times New Roman" pitchFamily="18" charset="0"/>
              </a:rPr>
              <a:t>perjalanan</a:t>
            </a:r>
            <a:r>
              <a:rPr lang="en-US" b="1" dirty="0">
                <a:cs typeface="Times New Roman" pitchFamily="18" charset="0"/>
              </a:rPr>
              <a:t> (travel Information) </a:t>
            </a:r>
            <a:endParaRPr lang="id-ID" b="1" dirty="0">
              <a:cs typeface="Times New Roman" pitchFamily="18" charset="0"/>
            </a:endParaRPr>
          </a:p>
        </p:txBody>
      </p:sp>
      <p:cxnSp>
        <p:nvCxnSpPr>
          <p:cNvPr id="15" name="Straight Arrow Connector 14"/>
          <p:cNvCxnSpPr/>
          <p:nvPr/>
        </p:nvCxnSpPr>
        <p:spPr>
          <a:xfrm rot="5400000">
            <a:off x="5638800" y="2438400"/>
            <a:ext cx="1371600" cy="7620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6200000" flipH="1">
            <a:off x="7467600" y="4495800"/>
            <a:ext cx="1371600" cy="914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7467600" cy="487362"/>
          </a:xfrm>
        </p:spPr>
        <p:txBody>
          <a:bodyPr/>
          <a:lstStyle/>
          <a:p>
            <a:pPr eaLnBrk="1" hangingPunct="1"/>
            <a:r>
              <a:rPr lang="en-US" sz="2000" smtClean="0"/>
              <a:t>KAJIAN TEORI</a:t>
            </a:r>
          </a:p>
        </p:txBody>
      </p:sp>
      <p:sp>
        <p:nvSpPr>
          <p:cNvPr id="11267" name="Content Placeholder 2"/>
          <p:cNvSpPr>
            <a:spLocks noGrp="1"/>
          </p:cNvSpPr>
          <p:nvPr>
            <p:ph idx="1"/>
          </p:nvPr>
        </p:nvSpPr>
        <p:spPr>
          <a:xfrm>
            <a:off x="457200" y="762000"/>
            <a:ext cx="8305800" cy="5943600"/>
          </a:xfrm>
        </p:spPr>
        <p:txBody>
          <a:bodyPr/>
          <a:lstStyle/>
          <a:p>
            <a:pPr algn="just" eaLnBrk="1" hangingPunct="1">
              <a:buFont typeface="Wingdings 2" pitchFamily="18" charset="2"/>
              <a:buNone/>
            </a:pPr>
            <a:r>
              <a:rPr lang="id-ID" sz="1200" b="1" smtClean="0">
                <a:cs typeface="Times New Roman" pitchFamily="18" charset="0"/>
              </a:rPr>
              <a:t>1. Implementasi Kebijakan</a:t>
            </a:r>
          </a:p>
          <a:p>
            <a:pPr algn="just" eaLnBrk="1" hangingPunct="1">
              <a:buFont typeface="Wingdings 2" pitchFamily="18" charset="2"/>
              <a:buNone/>
            </a:pPr>
            <a:r>
              <a:rPr lang="id-ID" sz="1200" b="1" smtClean="0">
                <a:cs typeface="Times New Roman" pitchFamily="18" charset="0"/>
              </a:rPr>
              <a:t>	K</a:t>
            </a:r>
            <a:r>
              <a:rPr lang="en-US" sz="1200" b="1" smtClean="0">
                <a:cs typeface="Times New Roman" pitchFamily="18" charset="0"/>
              </a:rPr>
              <a:t>ebijakan publik adalah serangkaian tindakan pemerintah yang bersifat mengatur dalam rangka merespon permasalahan yang dihadapi masyarakat dan mempunyai tujuan tertentu, berorientasi kepada kepentingan publik (masyarakat) dan bertujuan untuk mengatasi masalah, memenuhi keinginan dan tuntutan seluruh anggota masyarakat. Kebijakan publik masih bersifat umum </a:t>
            </a:r>
            <a:r>
              <a:rPr lang="id-ID" sz="1200" b="1" smtClean="0">
                <a:cs typeface="Times New Roman" pitchFamily="18" charset="0"/>
              </a:rPr>
              <a:t>yang terdiri</a:t>
            </a:r>
            <a:r>
              <a:rPr lang="en-US" sz="1200" b="1" smtClean="0">
                <a:cs typeface="Times New Roman" pitchFamily="18" charset="0"/>
              </a:rPr>
              <a:t> tiga bagian dalam kebij</a:t>
            </a:r>
            <a:r>
              <a:rPr lang="id-ID" sz="1200" b="1" smtClean="0">
                <a:cs typeface="Times New Roman" pitchFamily="18" charset="0"/>
              </a:rPr>
              <a:t>a</a:t>
            </a:r>
            <a:r>
              <a:rPr lang="en-US" sz="1200" b="1" smtClean="0">
                <a:cs typeface="Times New Roman" pitchFamily="18" charset="0"/>
              </a:rPr>
              <a:t>kan yaitu formulasi, implementasi dan evaluasi. Suatu kebijakan </a:t>
            </a:r>
            <a:r>
              <a:rPr lang="id-ID" sz="1200" b="1" smtClean="0">
                <a:cs typeface="Times New Roman" pitchFamily="18" charset="0"/>
              </a:rPr>
              <a:t>tidak akan memberikan manfaat/</a:t>
            </a:r>
            <a:r>
              <a:rPr lang="en-US" sz="1200" b="1" smtClean="0">
                <a:cs typeface="Times New Roman" pitchFamily="18" charset="0"/>
              </a:rPr>
              <a:t>akan percuma pada tahap </a:t>
            </a:r>
            <a:r>
              <a:rPr lang="id-ID" sz="1200" b="1" smtClean="0">
                <a:cs typeface="Times New Roman" pitchFamily="18" charset="0"/>
              </a:rPr>
              <a:t>formulasi jika tidak</a:t>
            </a:r>
            <a:r>
              <a:rPr lang="en-US" sz="1200" b="1" smtClean="0">
                <a:cs typeface="Times New Roman" pitchFamily="18" charset="0"/>
              </a:rPr>
              <a:t> pernah diimplementasi. Implementasi kebijakan merupakan suatu tindakan yang terarah berupa kebijakan atau program untuk menjawab terhadap permasalahan dengan upaya memecahkan, mengurangi dan mencegah terjadinya keburukan dan berusaha adanya perbaikan dan inovasi yang akan menimbulkan dampak atau perubahan di masyarakat. </a:t>
            </a:r>
            <a:r>
              <a:rPr lang="id-ID" sz="1200" b="1" smtClean="0">
                <a:cs typeface="Times New Roman" pitchFamily="18" charset="0"/>
              </a:rPr>
              <a:t>Model implementasi </a:t>
            </a:r>
            <a:r>
              <a:rPr lang="en-US" sz="1200" b="1" smtClean="0">
                <a:cs typeface="Times New Roman" pitchFamily="18" charset="0"/>
              </a:rPr>
              <a:t>dalam menggambarkan </a:t>
            </a:r>
            <a:r>
              <a:rPr lang="id-ID" sz="1200" b="1" smtClean="0">
                <a:cs typeface="Times New Roman" pitchFamily="18" charset="0"/>
              </a:rPr>
              <a:t>program</a:t>
            </a:r>
            <a:r>
              <a:rPr lang="en-US" sz="1200" b="1" smtClean="0">
                <a:cs typeface="Times New Roman" pitchFamily="18" charset="0"/>
              </a:rPr>
              <a:t> ITS yaitu model Geo</a:t>
            </a:r>
            <a:r>
              <a:rPr lang="id-ID" sz="1200" b="1" smtClean="0">
                <a:cs typeface="Times New Roman" pitchFamily="18" charset="0"/>
              </a:rPr>
              <a:t>rge </a:t>
            </a:r>
            <a:r>
              <a:rPr lang="en-US" sz="1200" b="1" smtClean="0">
                <a:cs typeface="Times New Roman" pitchFamily="18" charset="0"/>
              </a:rPr>
              <a:t>Edward III</a:t>
            </a:r>
            <a:r>
              <a:rPr lang="id-ID" sz="1200" b="1" smtClean="0">
                <a:cs typeface="Times New Roman" pitchFamily="18" charset="0"/>
              </a:rPr>
              <a:t> yang </a:t>
            </a:r>
            <a:r>
              <a:rPr lang="en-US" sz="1200" b="1" smtClean="0">
                <a:cs typeface="Times New Roman" pitchFamily="18" charset="0"/>
              </a:rPr>
              <a:t>menekankan 4 faktor penentu keberhasilan implem</a:t>
            </a:r>
            <a:r>
              <a:rPr lang="id-ID" sz="1200" b="1" smtClean="0">
                <a:cs typeface="Times New Roman" pitchFamily="18" charset="0"/>
              </a:rPr>
              <a:t>en</a:t>
            </a:r>
            <a:r>
              <a:rPr lang="en-US" sz="1200" b="1" smtClean="0">
                <a:cs typeface="Times New Roman" pitchFamily="18" charset="0"/>
              </a:rPr>
              <a:t>tasi</a:t>
            </a:r>
            <a:r>
              <a:rPr lang="id-ID" sz="1200" b="1" smtClean="0">
                <a:cs typeface="Times New Roman" pitchFamily="18" charset="0"/>
              </a:rPr>
              <a:t>: Komunikasi,Sumber daya,Disposisi/sikap,Struktur birokrasi</a:t>
            </a:r>
          </a:p>
          <a:p>
            <a:pPr algn="just" eaLnBrk="1" hangingPunct="1">
              <a:buFont typeface="Wingdings 2" pitchFamily="18" charset="2"/>
              <a:buNone/>
            </a:pPr>
            <a:r>
              <a:rPr lang="id-ID" sz="1200" b="1" smtClean="0">
                <a:cs typeface="Times New Roman" pitchFamily="18" charset="0"/>
              </a:rPr>
              <a:t>2. Sistem Transportasi</a:t>
            </a:r>
          </a:p>
          <a:p>
            <a:pPr algn="just" eaLnBrk="1" hangingPunct="1">
              <a:buFont typeface="Wingdings 2" pitchFamily="18" charset="2"/>
              <a:buNone/>
            </a:pPr>
            <a:r>
              <a:rPr lang="id-ID" sz="1200" b="1" smtClean="0">
                <a:cs typeface="Times New Roman" pitchFamily="18" charset="0"/>
              </a:rPr>
              <a:t>	</a:t>
            </a:r>
            <a:r>
              <a:rPr lang="en-US" sz="1200" b="1" smtClean="0">
                <a:cs typeface="Times New Roman" pitchFamily="18" charset="0"/>
              </a:rPr>
              <a:t>Transportasi merupakan sebuah usaha untuk memindahkan, menggerakkan, mengangkut atau mengalihkan suatu objek dari suatu tempat ke tempat lain dimana di tempat lain ini objek tersebut lebih bermanfaat atau dapat lebih berguna untuk tujuan-tujuan tertentu. Transportasi terjadi karena tidak semua lokasi sumber bahan baku, lokasi proses produksi dan lokasi konsumen berada pada suatu tempat tertentu sehingga kesenjangan jarak antara lokasi-lokasi tersebut akan melahirkan perangkutan/ transportasi. </a:t>
            </a:r>
            <a:r>
              <a:rPr lang="id-ID" sz="1200" b="1" smtClean="0">
                <a:cs typeface="Times New Roman" pitchFamily="18" charset="0"/>
              </a:rPr>
              <a:t>T</a:t>
            </a:r>
            <a:r>
              <a:rPr lang="en-US" sz="1200" b="1" smtClean="0">
                <a:cs typeface="Times New Roman" pitchFamily="18" charset="0"/>
              </a:rPr>
              <a:t>ransportasi mempunyai lima unsur pokok</a:t>
            </a:r>
            <a:r>
              <a:rPr lang="id-ID" sz="1200" b="1" smtClean="0">
                <a:cs typeface="Times New Roman" pitchFamily="18" charset="0"/>
              </a:rPr>
              <a:t>:</a:t>
            </a:r>
          </a:p>
          <a:p>
            <a:pPr algn="just" eaLnBrk="1" hangingPunct="1">
              <a:buFont typeface="Wingdings 2" pitchFamily="18" charset="2"/>
              <a:buNone/>
            </a:pPr>
            <a:r>
              <a:rPr lang="id-ID" sz="1200" b="1" smtClean="0">
                <a:cs typeface="Times New Roman" pitchFamily="18" charset="0"/>
              </a:rPr>
              <a:t>	1.</a:t>
            </a:r>
            <a:r>
              <a:rPr lang="en-US" sz="1200" b="1" smtClean="0">
                <a:cs typeface="Times New Roman" pitchFamily="18" charset="0"/>
              </a:rPr>
              <a:t>manusia yang membutuhkan</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2. </a:t>
            </a:r>
            <a:r>
              <a:rPr lang="en-US" sz="1200" b="1" smtClean="0">
                <a:cs typeface="Times New Roman" pitchFamily="18" charset="0"/>
              </a:rPr>
              <a:t>barang yang dibutuhkan</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3. </a:t>
            </a:r>
            <a:r>
              <a:rPr lang="en-US" sz="1200" b="1" smtClean="0">
                <a:cs typeface="Times New Roman" pitchFamily="18" charset="0"/>
              </a:rPr>
              <a:t>kendaraan sebagai sarana alat angkut</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4. </a:t>
            </a:r>
            <a:r>
              <a:rPr lang="en-US" sz="1200" b="1" smtClean="0">
                <a:cs typeface="Times New Roman" pitchFamily="18" charset="0"/>
              </a:rPr>
              <a:t>jalan sebagai prasarana angkutan </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5. </a:t>
            </a:r>
            <a:r>
              <a:rPr lang="en-US" sz="1200" b="1" smtClean="0">
                <a:cs typeface="Times New Roman" pitchFamily="18" charset="0"/>
              </a:rPr>
              <a:t>organisasi sebagai pengelola angkutan</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a:t>
            </a:r>
            <a:r>
              <a:rPr lang="en-US" sz="1200" b="1" smtClean="0">
                <a:cs typeface="Times New Roman" pitchFamily="18" charset="0"/>
              </a:rPr>
              <a:t>Sistem transportasi merupakan gabungan dua kata yang masing-masing memiliki pengertian tersendiri, yaitu kata sistem dan kata transportasi.</a:t>
            </a:r>
            <a:r>
              <a:rPr lang="id-ID" sz="1200" b="1" smtClean="0">
                <a:cs typeface="Times New Roman" pitchFamily="18" charset="0"/>
              </a:rPr>
              <a:t> Si</a:t>
            </a:r>
            <a:r>
              <a:rPr lang="en-US" sz="1200" b="1" smtClean="0">
                <a:cs typeface="Times New Roman" pitchFamily="18" charset="0"/>
              </a:rPr>
              <a:t>stem adalah gabungan beberapa komponen atau objek yang saling berkaitan dimana perubahan pada satu komponen sistem akan memberikan perubahan pada komponen lainny</a:t>
            </a:r>
            <a:r>
              <a:rPr lang="id-ID" sz="1200" b="1" smtClean="0">
                <a:cs typeface="Times New Roman" pitchFamily="18" charset="0"/>
              </a:rPr>
              <a:t>a</a:t>
            </a:r>
            <a:r>
              <a:rPr lang="en-US" sz="1200" b="1" smtClean="0">
                <a:cs typeface="Times New Roman" pitchFamily="18" charset="0"/>
              </a:rPr>
              <a:t>. </a:t>
            </a:r>
            <a:r>
              <a:rPr lang="id-ID" sz="1200" b="1" smtClean="0">
                <a:cs typeface="Times New Roman" pitchFamily="18" charset="0"/>
              </a:rPr>
              <a:t>T</a:t>
            </a:r>
            <a:r>
              <a:rPr lang="en-US" sz="1200" b="1" smtClean="0">
                <a:cs typeface="Times New Roman" pitchFamily="18" charset="0"/>
              </a:rPr>
              <a:t>ransportasi dapat didefinisikan sebagai usaha dan kegiatan mengangkut atau memindahkan barang dari satu tempat ke tempat lainnya.</a:t>
            </a:r>
            <a:r>
              <a:rPr lang="id-ID" sz="1200" b="1" smtClean="0">
                <a:cs typeface="Times New Roman" pitchFamily="18" charset="0"/>
              </a:rPr>
              <a:t> </a:t>
            </a:r>
          </a:p>
          <a:p>
            <a:pPr algn="just" eaLnBrk="1" hangingPunct="1"/>
            <a:endParaRPr lang="id-ID" sz="1200" b="1" smtClean="0">
              <a:cs typeface="Times New Roman" pitchFamily="18" charset="0"/>
            </a:endParaRPr>
          </a:p>
          <a:p>
            <a:pPr algn="just" eaLnBrk="1" hangingPunct="1"/>
            <a:endParaRPr lang="id-ID" sz="1200" b="1" smtClean="0">
              <a:cs typeface="Times New Roman" pitchFamily="18" charset="0"/>
            </a:endParaRPr>
          </a:p>
          <a:p>
            <a:pPr eaLnBrk="1" hangingPunct="1">
              <a:buFont typeface="Wingdings 2" pitchFamily="18" charset="2"/>
              <a:buNone/>
            </a:pPr>
            <a:endParaRPr lang="en-US" sz="1200" smtClean="0"/>
          </a:p>
        </p:txBody>
      </p:sp>
    </p:spTree>
  </p:cSld>
  <p:clrMapOvr>
    <a:masterClrMapping/>
  </p:clrMapOvr>
  <p:transition>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7467600" cy="487362"/>
          </a:xfrm>
        </p:spPr>
        <p:txBody>
          <a:bodyPr/>
          <a:lstStyle/>
          <a:p>
            <a:pPr eaLnBrk="1" hangingPunct="1"/>
            <a:r>
              <a:rPr lang="id-ID" sz="2000" smtClean="0"/>
              <a:t>Lanjutan </a:t>
            </a:r>
          </a:p>
        </p:txBody>
      </p:sp>
      <p:sp>
        <p:nvSpPr>
          <p:cNvPr id="12291" name="Content Placeholder 2"/>
          <p:cNvSpPr>
            <a:spLocks noGrp="1"/>
          </p:cNvSpPr>
          <p:nvPr>
            <p:ph idx="1"/>
          </p:nvPr>
        </p:nvSpPr>
        <p:spPr>
          <a:xfrm>
            <a:off x="457200" y="838200"/>
            <a:ext cx="8229600" cy="5715000"/>
          </a:xfrm>
        </p:spPr>
        <p:txBody>
          <a:bodyPr/>
          <a:lstStyle/>
          <a:p>
            <a:pPr algn="just" eaLnBrk="1" hangingPunct="1">
              <a:buFont typeface="Wingdings 2" pitchFamily="18" charset="2"/>
              <a:buNone/>
            </a:pPr>
            <a:r>
              <a:rPr lang="en-US" sz="1100" b="1" smtClean="0">
                <a:cs typeface="Times New Roman" pitchFamily="18" charset="0"/>
              </a:rPr>
              <a:t>Intelligent Transport System (ITS)</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a:t>
            </a:r>
            <a:r>
              <a:rPr lang="en-US" sz="1100" b="1" smtClean="0">
                <a:cs typeface="Times New Roman" pitchFamily="18" charset="0"/>
              </a:rPr>
              <a:t>Intelligent Transportasi System (ITS) atau dalam bahasa harfiah sistem transportasi pintar menerapkan teknologi informasi dan komunikasi untuk transportasi. Komputer, elektronik, satelit dan sistem sensor memainkan peran utama di dalam sistem transportasi ini. Inovasi utama nya adalah menyatukan sistem transportasi yang sudah ada menjadi lebih terintegrasi dan terpadu untuk dapat menciptakan suatu pelayanan yang baru. ITS dapat diaplikasikan di setiap moda transportasi (jalan, rel, udara, dan air)</a:t>
            </a:r>
            <a:r>
              <a:rPr lang="id-ID" sz="1100" b="1" smtClean="0">
                <a:cs typeface="Times New Roman" pitchFamily="18" charset="0"/>
              </a:rPr>
              <a:t>. T</a:t>
            </a:r>
            <a:r>
              <a:rPr lang="en-US" sz="1100" b="1" smtClean="0">
                <a:cs typeface="Times New Roman" pitchFamily="18" charset="0"/>
              </a:rPr>
              <a:t>ujuan dari pengaplikasian ITS adalah untuk meningkatkan kualitas pelayanan transportasi dalam kota. </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a:t>
            </a:r>
            <a:r>
              <a:rPr lang="en-US" sz="1100" b="1" smtClean="0">
                <a:cs typeface="Times New Roman" pitchFamily="18" charset="0"/>
              </a:rPr>
              <a:t>Berdasarkan data dari Grand Desain BSTP-GIZ SUTIP (2011) masalah yang terdapat dalam sistem transportasi perkotaan yang dharapkan dapat terpecahkan dengan diaplikasikannya ITS adalah sebagai berikut.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Lemahnya pelayanan transportasi yang terpadu;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Rendahnya kualitas informasi untuk penumpang, termasuk informasi waktu perjalanannya;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Pengelolaan transportasi public yang kurang efisien;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Rendahnya kualitas pelayanan multi moda dan pelayanan pada angkutan umum;</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Rendahnya tingkat interaksi antara transporasi public dan swasta;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Penurunan tingkat kompetisi angkutan umum dengan kendaraan pribadi, yang mana pelaku perjalanan masih lebih memilih angkutan pribadi dibandingkan dengan angkutan umum dalam melakukan perjalanannya. </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a:t>
            </a:r>
            <a:r>
              <a:rPr lang="en-US" sz="1100" b="1" smtClean="0">
                <a:cs typeface="Times New Roman" pitchFamily="18" charset="0"/>
              </a:rPr>
              <a:t>Berdasarkan Grand Desain BSTP-GIZ SUTIP (2011) Ruang lingkup ITS dalam pengembangan sistem transportasi mencakup 11 kelompok pemanfaatan :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Informasi perjalanan (travel Information)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Manajemen lalu-lintas dan operasi (traffic management &amp; operations)</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Kendaraan (vehicle)</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Angkutan barang (freight transport)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Angkutan umum (public transport)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Keadaan darurat (emergency)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Pembayaran elektronik (transport related electronic payment)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Keselamatan angkutan di jalan (road transport safety)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Masalah cuaca dan kondisi lingkungan (weather and environment conditions). </a:t>
            </a:r>
            <a:endParaRPr lang="id-ID" sz="1100" b="1" smtClean="0">
              <a:cs typeface="Times New Roman" pitchFamily="18" charset="0"/>
            </a:endParaRPr>
          </a:p>
          <a:p>
            <a:pPr algn="just" eaLnBrk="1" hangingPunct="1">
              <a:buFont typeface="Franklin Gothic Book" pitchFamily="34" charset="0"/>
              <a:buAutoNum type="arabicPeriod"/>
            </a:pPr>
            <a:r>
              <a:rPr lang="en-US" sz="1100" b="1" smtClean="0">
                <a:cs typeface="Times New Roman" pitchFamily="18" charset="0"/>
              </a:rPr>
              <a:t>Pengelolaan tanggap bencana (disaster response management).</a:t>
            </a:r>
            <a:endParaRPr lang="id-ID" sz="1100" b="1" smtClean="0">
              <a:cs typeface="Times New Roman" pitchFamily="18" charset="0"/>
            </a:endParaRPr>
          </a:p>
          <a:p>
            <a:pPr algn="just" eaLnBrk="1" hangingPunct="1">
              <a:buFont typeface="Franklin Gothic Book" pitchFamily="34" charset="0"/>
              <a:buAutoNum type="arabicPeriod"/>
            </a:pPr>
            <a:r>
              <a:rPr lang="id-ID" sz="1100" b="1" smtClean="0">
                <a:cs typeface="Times New Roman" pitchFamily="18" charset="0"/>
              </a:rPr>
              <a:t>Keamanan transportasi nasional (national security)</a:t>
            </a:r>
          </a:p>
        </p:txBody>
      </p:sp>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7467600" cy="487362"/>
          </a:xfrm>
        </p:spPr>
        <p:txBody>
          <a:bodyPr/>
          <a:lstStyle/>
          <a:p>
            <a:pPr eaLnBrk="1" hangingPunct="1"/>
            <a:r>
              <a:rPr lang="en-US" sz="2000" smtClean="0"/>
              <a:t>METOD</a:t>
            </a:r>
            <a:r>
              <a:rPr lang="id-ID" sz="2000" smtClean="0"/>
              <a:t>O</a:t>
            </a:r>
            <a:r>
              <a:rPr lang="en-US" sz="2000" smtClean="0"/>
              <a:t>LOGI PENELITIAN</a:t>
            </a:r>
          </a:p>
        </p:txBody>
      </p:sp>
      <p:sp>
        <p:nvSpPr>
          <p:cNvPr id="13315" name="Content Placeholder 2"/>
          <p:cNvSpPr>
            <a:spLocks noGrp="1"/>
          </p:cNvSpPr>
          <p:nvPr>
            <p:ph idx="1"/>
          </p:nvPr>
        </p:nvSpPr>
        <p:spPr>
          <a:xfrm>
            <a:off x="457200" y="762000"/>
            <a:ext cx="8534400" cy="5867400"/>
          </a:xfrm>
        </p:spPr>
        <p:txBody>
          <a:bodyPr/>
          <a:lstStyle/>
          <a:p>
            <a:pPr algn="just" eaLnBrk="1" hangingPunct="1">
              <a:buFont typeface="Wingdings 2" pitchFamily="18" charset="2"/>
              <a:buNone/>
            </a:pPr>
            <a:r>
              <a:rPr lang="id-ID" sz="1200" b="1" smtClean="0">
                <a:cs typeface="Times New Roman" pitchFamily="18" charset="0"/>
              </a:rPr>
              <a:t>1. Pendekatan penelitian</a:t>
            </a:r>
          </a:p>
          <a:p>
            <a:pPr algn="just" eaLnBrk="1" hangingPunct="1">
              <a:buFont typeface="Wingdings 2" pitchFamily="18" charset="2"/>
              <a:buNone/>
            </a:pPr>
            <a:r>
              <a:rPr lang="id-ID" sz="1200" b="1" smtClean="0">
                <a:cs typeface="Times New Roman" pitchFamily="18" charset="0"/>
              </a:rPr>
              <a:t>	Penelitian ini menggunakan </a:t>
            </a:r>
            <a:r>
              <a:rPr lang="en-US" sz="1200" b="1" smtClean="0">
                <a:cs typeface="Times New Roman" pitchFamily="18" charset="0"/>
              </a:rPr>
              <a:t>perspektif pendekatan kualitatif merupakan rangkaian kegiatan atau proses menjaring informasi dari kondisi sewajarnya dalam kehidupan suatu obyek yang dihubungkan dengan pemecahan suatu masalah baik dari sudut pandangan teoritis maupun praktis sehingga penelitian kualitatif bersifat induktif karena tidak dimulai dari hipotesis sebagai generalisasi, untuk diuji kebenarannya melalui pengumpulan data yang bersifat khusus. </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Penelitian kualitatif dimulai dengan pengumpulan informasi-informasi untuk dirumuskan menjadi suatu generalisasi yang dapat diterima oleh akal sehat manusia. Masalah yang akan diungkapkan dapat disiapkan sebelum pengumpulan data tetapi mungkin saja berkembang dan berubah selama kegiatan penelitian dilakukan. Informasi itu dipelajari dan ditafsirkan dengan usaha memahami maknanya sesuai dengan sudut pandangan sumber datanya. Melalui penelitian ini mendeskripsikan realita secara jelas dan terperinci mengenai Implementasi Program </a:t>
            </a:r>
            <a:r>
              <a:rPr lang="id-ID" sz="1200" b="1" i="1" smtClean="0">
                <a:cs typeface="Times New Roman" pitchFamily="18" charset="0"/>
              </a:rPr>
              <a:t>Intelligent Transport System </a:t>
            </a:r>
            <a:r>
              <a:rPr lang="id-ID" sz="1200" b="1" smtClean="0">
                <a:cs typeface="Times New Roman" pitchFamily="18" charset="0"/>
              </a:rPr>
              <a:t>(ITS) di Kota Surabaya.</a:t>
            </a:r>
          </a:p>
          <a:p>
            <a:pPr algn="just" eaLnBrk="1" hangingPunct="1">
              <a:buFont typeface="Wingdings 2" pitchFamily="18" charset="2"/>
              <a:buNone/>
            </a:pPr>
            <a:r>
              <a:rPr lang="id-ID" sz="1200" b="1" smtClean="0">
                <a:cs typeface="Times New Roman" pitchFamily="18" charset="0"/>
              </a:rPr>
              <a:t>2. </a:t>
            </a:r>
            <a:r>
              <a:rPr lang="en-US" sz="1200" b="1" smtClean="0">
                <a:cs typeface="Times New Roman" pitchFamily="18" charset="0"/>
              </a:rPr>
              <a:t>Fokus dan Lokus Penelitian</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a:t>
            </a:r>
            <a:r>
              <a:rPr lang="en-US" sz="1200" b="1" smtClean="0">
                <a:cs typeface="Times New Roman" pitchFamily="18" charset="0"/>
              </a:rPr>
              <a:t>Fokus penelitia</a:t>
            </a:r>
            <a:r>
              <a:rPr lang="id-ID" sz="1200" b="1" smtClean="0">
                <a:cs typeface="Times New Roman" pitchFamily="18" charset="0"/>
              </a:rPr>
              <a:t>n: </a:t>
            </a:r>
            <a:r>
              <a:rPr lang="en-US" sz="1200" b="1" smtClean="0">
                <a:cs typeface="Times New Roman" pitchFamily="18" charset="0"/>
              </a:rPr>
              <a:t>Implementasi Prog</a:t>
            </a:r>
            <a:r>
              <a:rPr lang="id-ID" sz="1200" b="1" smtClean="0">
                <a:cs typeface="Times New Roman" pitchFamily="18" charset="0"/>
              </a:rPr>
              <a:t>ram </a:t>
            </a:r>
            <a:r>
              <a:rPr lang="en-US" sz="1200" b="1" i="1" smtClean="0">
                <a:cs typeface="Times New Roman" pitchFamily="18" charset="0"/>
              </a:rPr>
              <a:t>Intelligent Transport System (ITS) Di Kota Surabaya</a:t>
            </a:r>
            <a:r>
              <a:rPr lang="en-US" sz="1200" b="1" smtClean="0">
                <a:cs typeface="Times New Roman" pitchFamily="18" charset="0"/>
              </a:rPr>
              <a:t> kaitannya dengan ilmu administrasi publik. Lokus Penelitian</a:t>
            </a:r>
            <a:r>
              <a:rPr lang="id-ID" sz="1200" b="1" smtClean="0">
                <a:cs typeface="Times New Roman" pitchFamily="18" charset="0"/>
              </a:rPr>
              <a:t>: </a:t>
            </a:r>
            <a:r>
              <a:rPr lang="en-US" sz="1200" b="1" smtClean="0">
                <a:cs typeface="Times New Roman" pitchFamily="18" charset="0"/>
              </a:rPr>
              <a:t>di tempat atau titik Program </a:t>
            </a:r>
            <a:r>
              <a:rPr lang="en-US" sz="1200" b="1" i="1" smtClean="0">
                <a:cs typeface="Times New Roman" pitchFamily="18" charset="0"/>
              </a:rPr>
              <a:t>Intelligent Transport System </a:t>
            </a:r>
            <a:r>
              <a:rPr lang="en-US" sz="1200" b="1" smtClean="0">
                <a:cs typeface="Times New Roman" pitchFamily="18" charset="0"/>
              </a:rPr>
              <a:t>(ITS) yang sedang dilaksananakan.</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3. </a:t>
            </a:r>
            <a:r>
              <a:rPr lang="en-US" sz="1200" b="1" smtClean="0">
                <a:cs typeface="Times New Roman" pitchFamily="18" charset="0"/>
              </a:rPr>
              <a:t>Pemilihan Informan</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a. </a:t>
            </a:r>
            <a:r>
              <a:rPr lang="en-US" sz="1200" b="1" smtClean="0">
                <a:cs typeface="Times New Roman" pitchFamily="18" charset="0"/>
              </a:rPr>
              <a:t>Informan</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a:t>
            </a:r>
            <a:r>
              <a:rPr lang="en-US" sz="1200" b="1" smtClean="0">
                <a:cs typeface="Times New Roman" pitchFamily="18" charset="0"/>
              </a:rPr>
              <a:t>Informan penelitian adalah orang yang benar-benar tahu atau pelaku yang terlibat langsung dengan permasalahan penelitian</a:t>
            </a:r>
            <a:r>
              <a:rPr lang="id-ID" sz="1200" b="1" smtClean="0">
                <a:cs typeface="Times New Roman" pitchFamily="18" charset="0"/>
              </a:rPr>
              <a:t>. M</a:t>
            </a:r>
            <a:r>
              <a:rPr lang="en-US" sz="1200" b="1" smtClean="0">
                <a:cs typeface="Times New Roman" pitchFamily="18" charset="0"/>
              </a:rPr>
              <a:t>aksud sampling dalam hal ini untuk menjaring sebanyak mungkin informasi dari pelbagai macam sumber dan bangunannya </a:t>
            </a:r>
            <a:r>
              <a:rPr lang="en-US" sz="1200" b="1" i="1" smtClean="0">
                <a:cs typeface="Times New Roman" pitchFamily="18" charset="0"/>
              </a:rPr>
              <a:t>(constructional) </a:t>
            </a:r>
            <a:r>
              <a:rPr lang="en-US" sz="1200" b="1" smtClean="0">
                <a:cs typeface="Times New Roman" pitchFamily="18" charset="0"/>
              </a:rPr>
              <a:t>Maksud kedua dari sampling ialah menggali informasi yang akan menjadi dasar dan rancangan serta teori yang muncul.</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b. </a:t>
            </a:r>
            <a:r>
              <a:rPr lang="en-US" sz="1200" b="1" smtClean="0">
                <a:cs typeface="Times New Roman" pitchFamily="18" charset="0"/>
              </a:rPr>
              <a:t>Teknik Pengambilan Informan </a:t>
            </a:r>
            <a:endParaRPr lang="id-ID" sz="1200" b="1" smtClean="0">
              <a:cs typeface="Times New Roman" pitchFamily="18" charset="0"/>
            </a:endParaRPr>
          </a:p>
          <a:p>
            <a:pPr algn="just" eaLnBrk="1" hangingPunct="1">
              <a:buFont typeface="Wingdings 2" pitchFamily="18" charset="2"/>
              <a:buNone/>
            </a:pPr>
            <a:r>
              <a:rPr lang="id-ID" sz="1200" b="1" smtClean="0">
                <a:cs typeface="Times New Roman" pitchFamily="18" charset="0"/>
              </a:rPr>
              <a:t>	</a:t>
            </a:r>
            <a:r>
              <a:rPr lang="en-US" sz="1200" b="1" smtClean="0">
                <a:cs typeface="Times New Roman" pitchFamily="18" charset="0"/>
              </a:rPr>
              <a:t>Pemilihan informan sebagai sumber data atau informan dalam penelitian ini berdasarkan asas subyek yang menguasai permasalahan </a:t>
            </a:r>
            <a:r>
              <a:rPr lang="id-ID" sz="1200" b="1" smtClean="0">
                <a:cs typeface="Times New Roman" pitchFamily="18" charset="0"/>
              </a:rPr>
              <a:t>yang </a:t>
            </a:r>
            <a:r>
              <a:rPr lang="en-US" sz="1200" b="1" smtClean="0">
                <a:cs typeface="Times New Roman" pitchFamily="18" charset="0"/>
              </a:rPr>
              <a:t>memiliki data dan bersedia memberikan informasi yang lengkap dan akurat. </a:t>
            </a:r>
            <a:r>
              <a:rPr lang="id-ID" sz="1200" b="1" smtClean="0">
                <a:cs typeface="Times New Roman" pitchFamily="18" charset="0"/>
              </a:rPr>
              <a:t>Informan yang dipilih adalah </a:t>
            </a:r>
            <a:r>
              <a:rPr lang="en-US" sz="1200" b="1" smtClean="0">
                <a:cs typeface="Times New Roman" pitchFamily="18" charset="0"/>
              </a:rPr>
              <a:t>Kepala Seksi rekayasa lalu lintas Dinas Perhubungan Surabaya</a:t>
            </a:r>
            <a:r>
              <a:rPr lang="id-ID" sz="1200" b="1" smtClean="0">
                <a:cs typeface="Times New Roman" pitchFamily="18" charset="0"/>
              </a:rPr>
              <a:t>. </a:t>
            </a:r>
            <a:r>
              <a:rPr lang="en-US" sz="1200" b="1" smtClean="0">
                <a:cs typeface="Times New Roman" pitchFamily="18" charset="0"/>
              </a:rPr>
              <a:t>Setelah proses pengumpulan data tidak lagi ditemukan variasi informasi (mencapai titik jenuh), maka peneliti tidak mencari informasi baru, proses pengumpulan informasi dianggap selesai (telah cukup). Dengan demikian penelitian kualitatif tidak dipersoalkan jumlah informan, tetapi juga bisa tergantung dari tepat tidaknya pemilihan informan kunci, dan kompleksitas dari keragaman fenomena sosial yang diteliti.</a:t>
            </a:r>
            <a:endParaRPr lang="id-ID" sz="1200" b="1" smtClean="0">
              <a:cs typeface="Times New Roman" pitchFamily="18" charset="0"/>
            </a:endParaRPr>
          </a:p>
          <a:p>
            <a:pPr algn="just" eaLnBrk="1" hangingPunct="1">
              <a:buFont typeface="Wingdings 2" pitchFamily="18" charset="2"/>
              <a:buNone/>
            </a:pPr>
            <a:endParaRPr lang="en-US" sz="1200" b="1" smtClean="0">
              <a:cs typeface="Times New Roman" pitchFamily="18" charset="0"/>
            </a:endParaRPr>
          </a:p>
        </p:txBody>
      </p:sp>
    </p:spTree>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7467600" cy="639762"/>
          </a:xfrm>
        </p:spPr>
        <p:txBody>
          <a:bodyPr/>
          <a:lstStyle/>
          <a:p>
            <a:pPr eaLnBrk="1" hangingPunct="1"/>
            <a:r>
              <a:rPr lang="id-ID" sz="2000" b="1" smtClean="0"/>
              <a:t>Lanjutan</a:t>
            </a:r>
            <a:br>
              <a:rPr lang="id-ID" sz="2000" b="1" smtClean="0"/>
            </a:br>
            <a:endParaRPr lang="id-ID" sz="2000" b="1" smtClean="0"/>
          </a:p>
        </p:txBody>
      </p:sp>
      <p:sp>
        <p:nvSpPr>
          <p:cNvPr id="14339" name="Content Placeholder 2"/>
          <p:cNvSpPr>
            <a:spLocks noGrp="1"/>
          </p:cNvSpPr>
          <p:nvPr>
            <p:ph idx="1"/>
          </p:nvPr>
        </p:nvSpPr>
        <p:spPr>
          <a:xfrm>
            <a:off x="457200" y="685800"/>
            <a:ext cx="8382000" cy="6019800"/>
          </a:xfrm>
        </p:spPr>
        <p:txBody>
          <a:bodyPr/>
          <a:lstStyle/>
          <a:p>
            <a:pPr algn="just" eaLnBrk="1" hangingPunct="1">
              <a:buFont typeface="Wingdings 2" pitchFamily="18" charset="2"/>
              <a:buNone/>
            </a:pPr>
            <a:r>
              <a:rPr lang="id-ID" sz="1100" b="1" smtClean="0">
                <a:cs typeface="Times New Roman" pitchFamily="18" charset="0"/>
              </a:rPr>
              <a:t>4. </a:t>
            </a:r>
            <a:r>
              <a:rPr lang="en-US" sz="1100" b="1" smtClean="0">
                <a:cs typeface="Times New Roman" pitchFamily="18" charset="0"/>
              </a:rPr>
              <a:t>Instrumen Penelitian</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Instrumen penelitian utama yang digunakan dalam penelitian ini adalah pedoman wawancara/</a:t>
            </a:r>
            <a:r>
              <a:rPr lang="id-ID" sz="1100" b="1" i="1" smtClean="0">
                <a:cs typeface="Times New Roman" pitchFamily="18" charset="0"/>
              </a:rPr>
              <a:t>insterview guide</a:t>
            </a:r>
            <a:r>
              <a:rPr lang="id-ID" sz="1100" b="1" smtClean="0">
                <a:cs typeface="Times New Roman" pitchFamily="18" charset="0"/>
              </a:rPr>
              <a:t>. Selain pedoman wawancara untuk mendukung data-data yang ditemukan dalam pengamatan dan wawancara, peneliti dibantu peralatan lain seperti misalnya tape recorder dan catatan. Dalam penelitian ini peneliti menggunakan teknik pengambilan data dengan wawancara tidak terstruktur. Di mana peneliti hanya memasukkan inti dari apa yang akan diwawancarakan sebagai pedoman wawancara.</a:t>
            </a:r>
          </a:p>
          <a:p>
            <a:pPr algn="just" eaLnBrk="1" hangingPunct="1">
              <a:buFont typeface="Wingdings 2" pitchFamily="18" charset="2"/>
              <a:buNone/>
            </a:pPr>
            <a:r>
              <a:rPr lang="id-ID" sz="1100" b="1" smtClean="0">
                <a:cs typeface="Times New Roman" pitchFamily="18" charset="0"/>
              </a:rPr>
              <a:t>5. </a:t>
            </a:r>
            <a:r>
              <a:rPr lang="en-US" sz="1100" b="1" smtClean="0">
                <a:cs typeface="Times New Roman" pitchFamily="18" charset="0"/>
              </a:rPr>
              <a:t>Pengumpulan Data dan Pengolahan Data </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a:t>
            </a:r>
            <a:r>
              <a:rPr lang="en-US" sz="1100" b="1" smtClean="0">
                <a:cs typeface="Times New Roman" pitchFamily="18" charset="0"/>
              </a:rPr>
              <a:t>Data dalam penelitian terdiri dari data primer dan data sekunder</a:t>
            </a:r>
            <a:r>
              <a:rPr lang="id-ID" sz="1100" b="1" smtClean="0">
                <a:cs typeface="Times New Roman" pitchFamily="18" charset="0"/>
              </a:rPr>
              <a:t>:</a:t>
            </a:r>
          </a:p>
          <a:p>
            <a:pPr algn="just" eaLnBrk="1" hangingPunct="1">
              <a:buFont typeface="Wingdings 2" pitchFamily="18" charset="2"/>
              <a:buNone/>
            </a:pPr>
            <a:r>
              <a:rPr lang="id-ID" sz="1100" b="1" smtClean="0">
                <a:cs typeface="Times New Roman" pitchFamily="18" charset="0"/>
              </a:rPr>
              <a:t>	1. </a:t>
            </a:r>
            <a:r>
              <a:rPr lang="en-US" sz="1100" b="1" smtClean="0">
                <a:cs typeface="Times New Roman" pitchFamily="18" charset="0"/>
              </a:rPr>
              <a:t>Data primer, yaitu data yang diperoleh oleh informan secara langsung dengan cara observasi dan wawancara. Teknik pengumpulan </a:t>
            </a:r>
            <a:r>
              <a:rPr lang="id-ID" sz="1100" b="1" smtClean="0">
                <a:cs typeface="Times New Roman" pitchFamily="18" charset="0"/>
              </a:rPr>
              <a:t>  </a:t>
            </a:r>
            <a:r>
              <a:rPr lang="en-US" sz="1100" b="1" smtClean="0">
                <a:cs typeface="Times New Roman" pitchFamily="18" charset="0"/>
              </a:rPr>
              <a:t>data yang dipergunakan adalah observasi dan </a:t>
            </a:r>
            <a:r>
              <a:rPr lang="en-US" sz="1100" b="1" i="1" smtClean="0">
                <a:cs typeface="Times New Roman" pitchFamily="18" charset="0"/>
              </a:rPr>
              <a:t>indepth interview. </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2. </a:t>
            </a:r>
            <a:r>
              <a:rPr lang="en-US" sz="1100" b="1" smtClean="0">
                <a:cs typeface="Times New Roman" pitchFamily="18" charset="0"/>
              </a:rPr>
              <a:t>Data sekunder, yaitu data yang diperoleh secara tidak langsung. Data ini diperoleh dari studi kepustakaan, yaitu metode pengumpulan data dengan melihat beberapa literatur, antara lain catatan, buku, hubungannya dengan penelitian tersebut.</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Dipilihnya metode wawancara dalam penelitian ini dimaksudkan untuk:</a:t>
            </a:r>
          </a:p>
          <a:p>
            <a:pPr algn="just" eaLnBrk="1" hangingPunct="1">
              <a:buFont typeface="Wingdings 2" pitchFamily="18" charset="2"/>
              <a:buNone/>
            </a:pPr>
            <a:r>
              <a:rPr lang="id-ID" sz="1100" b="1" smtClean="0">
                <a:cs typeface="Times New Roman" pitchFamily="18" charset="0"/>
              </a:rPr>
              <a:t>	a. </a:t>
            </a:r>
            <a:r>
              <a:rPr lang="en-US" sz="1100" b="1" smtClean="0">
                <a:cs typeface="Times New Roman" pitchFamily="18" charset="0"/>
              </a:rPr>
              <a:t>Memperoleh keterangan:</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1. </a:t>
            </a:r>
            <a:r>
              <a:rPr lang="en-US" sz="1100" b="1" smtClean="0">
                <a:cs typeface="Times New Roman" pitchFamily="18" charset="0"/>
              </a:rPr>
              <a:t>Bagaimana program Intelligent Transport System (ITS) yang dilaksanakan oleh Dinas Perhubungan </a:t>
            </a:r>
            <a:r>
              <a:rPr lang="id-ID" sz="1100" b="1" smtClean="0">
                <a:cs typeface="Times New Roman" pitchFamily="18" charset="0"/>
              </a:rPr>
              <a:t>Kota </a:t>
            </a:r>
            <a:r>
              <a:rPr lang="en-US" sz="1100" b="1" smtClean="0">
                <a:cs typeface="Times New Roman" pitchFamily="18" charset="0"/>
              </a:rPr>
              <a:t>Surabaya.  </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2. </a:t>
            </a:r>
            <a:r>
              <a:rPr lang="en-US" sz="1100" b="1" smtClean="0">
                <a:cs typeface="Times New Roman" pitchFamily="18" charset="0"/>
              </a:rPr>
              <a:t>Bagaimanakah keadaan implemtasi ITS di lapangan.</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b. </a:t>
            </a:r>
            <a:r>
              <a:rPr lang="en-US" sz="1100" b="1" smtClean="0">
                <a:cs typeface="Times New Roman" pitchFamily="18" charset="0"/>
              </a:rPr>
              <a:t>Memperoleh informasi dengan cepat dan langsung dari informan</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c. </a:t>
            </a:r>
            <a:r>
              <a:rPr lang="en-US" sz="1100" b="1" smtClean="0">
                <a:cs typeface="Times New Roman" pitchFamily="18" charset="0"/>
              </a:rPr>
              <a:t>Memperoleh jawaban yang valid berdasarkan mimik, emosi informan saat memberikan informasi/pendapat</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d.</a:t>
            </a:r>
            <a:r>
              <a:rPr lang="en-US" sz="1100" b="1" smtClean="0">
                <a:cs typeface="Times New Roman" pitchFamily="18" charset="0"/>
              </a:rPr>
              <a:t>Memperoleh jawaban yang akurat karena apabila ada salah penafsiran dari informan, peneliti bisa langsun</a:t>
            </a:r>
            <a:r>
              <a:rPr lang="id-ID" sz="1100" b="1" smtClean="0">
                <a:cs typeface="Times New Roman" pitchFamily="18" charset="0"/>
              </a:rPr>
              <a:t>g     </a:t>
            </a:r>
            <a:r>
              <a:rPr lang="en-US" sz="1100" b="1" smtClean="0">
                <a:cs typeface="Times New Roman" pitchFamily="18" charset="0"/>
              </a:rPr>
              <a:t>memperbaiki/meluruskan yang dimaksud oleh peneliti.</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Pengolahan data dilakukan secara kontinyu yaitu selama berlangsungnya penelitian dan sesudah penelitian di lapangan. Hal ini dimaksudkan untuk menyeleksi data-data yang benar-benar diperlukan dan mendukung permasalahan serta topik yang dijadikan fokus penelitian. Keseluruhan data yang berhasil dikumpulkan, diklasifikasikan dan dikategorikan sesuai dengan permasalahan yang diangkat. </a:t>
            </a:r>
          </a:p>
          <a:p>
            <a:pPr algn="just" eaLnBrk="1" hangingPunct="1">
              <a:buFont typeface="Wingdings 2" pitchFamily="18" charset="2"/>
              <a:buNone/>
            </a:pPr>
            <a:r>
              <a:rPr lang="id-ID" sz="1100" b="1" smtClean="0">
                <a:cs typeface="Times New Roman" pitchFamily="18" charset="0"/>
              </a:rPr>
              <a:t>6. </a:t>
            </a:r>
            <a:r>
              <a:rPr lang="en-US" sz="1100" b="1" smtClean="0">
                <a:cs typeface="Times New Roman" pitchFamily="18" charset="0"/>
              </a:rPr>
              <a:t>Analisis Data </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a:t>
            </a:r>
            <a:r>
              <a:rPr lang="en-US" sz="1100" b="1" smtClean="0">
                <a:cs typeface="Times New Roman" pitchFamily="18" charset="0"/>
              </a:rPr>
              <a:t>Analisis kualitatif</a:t>
            </a:r>
            <a:r>
              <a:rPr lang="id-ID" sz="1100" b="1" smtClean="0">
                <a:cs typeface="Times New Roman" pitchFamily="18" charset="0"/>
              </a:rPr>
              <a:t> </a:t>
            </a:r>
            <a:r>
              <a:rPr lang="en-US" sz="1100" b="1" smtClean="0">
                <a:cs typeface="Times New Roman" pitchFamily="18" charset="0"/>
              </a:rPr>
              <a:t>merupakan suatu analisis yang digunakan untuk membahas dan menerangkan hasil penelitian mengenai berbagai gejala atau kasus yang dapat diuraikan dengan menggunakan kata-kata yang tidak dapat diukur dengan angka-angka tetapi memerlukan penjabaran uraian yang jelas. Data yang diperoleh hanya bersifat memberikan keterangan dan penjelasan. </a:t>
            </a:r>
            <a:endParaRPr lang="id-ID" sz="1100" b="1" smtClean="0">
              <a:cs typeface="Times New Roman" pitchFamily="18" charset="0"/>
            </a:endParaRPr>
          </a:p>
          <a:p>
            <a:pPr algn="just" eaLnBrk="1" hangingPunct="1">
              <a:buFont typeface="Wingdings 2" pitchFamily="18" charset="2"/>
              <a:buNone/>
            </a:pPr>
            <a:r>
              <a:rPr lang="id-ID" sz="1100" b="1" smtClean="0">
                <a:cs typeface="Times New Roman" pitchFamily="18" charset="0"/>
              </a:rPr>
              <a:t> </a:t>
            </a:r>
          </a:p>
          <a:p>
            <a:pPr algn="just" eaLnBrk="1" hangingPunct="1"/>
            <a:endParaRPr lang="id-ID" sz="1100" b="1" smtClean="0">
              <a:cs typeface="Times New Roman" pitchFamily="18" charset="0"/>
            </a:endParaRPr>
          </a:p>
        </p:txBody>
      </p:sp>
    </p:spTree>
  </p:cSld>
  <p:clrMapOvr>
    <a:masterClrMapping/>
  </p:clrMapOvr>
  <p:transition>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7467600" cy="563562"/>
          </a:xfrm>
        </p:spPr>
        <p:txBody>
          <a:bodyPr/>
          <a:lstStyle/>
          <a:p>
            <a:pPr eaLnBrk="1" hangingPunct="1"/>
            <a:r>
              <a:rPr lang="en-US" sz="2000" b="1" smtClean="0"/>
              <a:t>HASIL</a:t>
            </a:r>
            <a:r>
              <a:rPr lang="id-ID" sz="2000" b="1" smtClean="0"/>
              <a:t> PENELITIAN</a:t>
            </a:r>
            <a:endParaRPr lang="en-US" sz="2000" b="1" smtClean="0"/>
          </a:p>
        </p:txBody>
      </p:sp>
      <p:sp>
        <p:nvSpPr>
          <p:cNvPr id="15363" name="Content Placeholder 2"/>
          <p:cNvSpPr>
            <a:spLocks noGrp="1"/>
          </p:cNvSpPr>
          <p:nvPr>
            <p:ph idx="1"/>
          </p:nvPr>
        </p:nvSpPr>
        <p:spPr>
          <a:xfrm>
            <a:off x="457200" y="838200"/>
            <a:ext cx="8382000" cy="5867400"/>
          </a:xfrm>
        </p:spPr>
        <p:txBody>
          <a:bodyPr/>
          <a:lstStyle/>
          <a:p>
            <a:pPr lvl="1" algn="just" eaLnBrk="1" hangingPunct="1">
              <a:buFont typeface="Wingdings 2" pitchFamily="18" charset="2"/>
              <a:buNone/>
            </a:pPr>
            <a:r>
              <a:rPr lang="id-ID" sz="1100" b="1" smtClean="0">
                <a:cs typeface="Arial" charset="0"/>
              </a:rPr>
              <a:t>1. </a:t>
            </a:r>
            <a:r>
              <a:rPr lang="en-US" sz="1100" b="1" smtClean="0">
                <a:cs typeface="Arial" charset="0"/>
              </a:rPr>
              <a:t>Latar Belakang Program	</a:t>
            </a:r>
            <a:endParaRPr lang="id-ID" sz="1100" b="1" smtClean="0">
              <a:cs typeface="Arial" charset="0"/>
            </a:endParaRPr>
          </a:p>
          <a:p>
            <a:pPr algn="just" eaLnBrk="1" hangingPunct="1">
              <a:buFont typeface="Wingdings 2" pitchFamily="18" charset="2"/>
              <a:buNone/>
            </a:pPr>
            <a:r>
              <a:rPr lang="id-ID" sz="1100" b="1" smtClean="0">
                <a:cs typeface="Arial" charset="0"/>
              </a:rPr>
              <a:t>		</a:t>
            </a:r>
            <a:r>
              <a:rPr lang="en-US" sz="1100" b="1" smtClean="0">
                <a:cs typeface="Arial" charset="0"/>
              </a:rPr>
              <a:t>Program ITS merupakan suatu program yang menggun</a:t>
            </a:r>
            <a:r>
              <a:rPr lang="id-ID" sz="1100" b="1" smtClean="0">
                <a:cs typeface="Arial" charset="0"/>
              </a:rPr>
              <a:t>a</a:t>
            </a:r>
            <a:r>
              <a:rPr lang="en-US" sz="1100" b="1" smtClean="0">
                <a:cs typeface="Arial" charset="0"/>
              </a:rPr>
              <a:t>kan s</a:t>
            </a:r>
            <a:r>
              <a:rPr lang="id-ID" sz="1100" b="1" smtClean="0">
                <a:cs typeface="Arial" charset="0"/>
              </a:rPr>
              <a:t>i</a:t>
            </a:r>
            <a:r>
              <a:rPr lang="en-US" sz="1100" b="1" smtClean="0">
                <a:cs typeface="Arial" charset="0"/>
              </a:rPr>
              <a:t>stem teknologi canggih dalam melakukan pengkoordinasian lalu lintas di Kota Surabaya. ITS mengintegrasikan traffic cam dan traffiv surveillance yang ada di tiap persimpangan jalan di Kota Surabaya. Program ITS sendiri dimulai pada tahun 2011 dengan langkah pertama ya</a:t>
            </a:r>
            <a:r>
              <a:rPr lang="id-ID" sz="1100" b="1" smtClean="0">
                <a:cs typeface="Arial" charset="0"/>
              </a:rPr>
              <a:t>itu</a:t>
            </a:r>
            <a:r>
              <a:rPr lang="en-US" sz="1100" b="1" smtClean="0">
                <a:cs typeface="Arial" charset="0"/>
              </a:rPr>
              <a:t> menggunakan </a:t>
            </a:r>
            <a:r>
              <a:rPr lang="id-ID" sz="1100" b="1" i="1" smtClean="0">
                <a:cs typeface="Arial" charset="0"/>
              </a:rPr>
              <a:t>Area Traffic Control System</a:t>
            </a:r>
            <a:r>
              <a:rPr lang="id-ID" sz="1100" b="1" smtClean="0">
                <a:cs typeface="Arial" charset="0"/>
              </a:rPr>
              <a:t> </a:t>
            </a:r>
            <a:r>
              <a:rPr lang="en-US" sz="1100" b="1" smtClean="0">
                <a:cs typeface="Arial" charset="0"/>
              </a:rPr>
              <a:t>(ACTS). </a:t>
            </a:r>
            <a:r>
              <a:rPr lang="id-ID" sz="1100" b="1" smtClean="0">
                <a:cs typeface="Arial" charset="0"/>
              </a:rPr>
              <a:t>Seiring meningkatnya arus lalu-lintas di Surabaya, terjadi pula peningkatan kepadatan lalu-lintas dan meningkatnya potensi kecelakaan. Muncul usulan untuk menggunakan ATCS </a:t>
            </a:r>
            <a:r>
              <a:rPr lang="id-ID" sz="1100" b="1" i="1" smtClean="0">
                <a:cs typeface="Arial" charset="0"/>
              </a:rPr>
              <a:t>(Area Traffic Control System)</a:t>
            </a:r>
            <a:r>
              <a:rPr lang="id-ID" sz="1100" b="1" smtClean="0">
                <a:cs typeface="Arial" charset="0"/>
              </a:rPr>
              <a:t> dalam sebuah Sistem Transportasi Cerdas </a:t>
            </a:r>
            <a:r>
              <a:rPr lang="id-ID" sz="1100" b="1" i="1" smtClean="0">
                <a:cs typeface="Arial" charset="0"/>
              </a:rPr>
              <a:t>(Intelligent Transport System)</a:t>
            </a:r>
            <a:r>
              <a:rPr lang="id-ID" sz="1100" b="1" smtClean="0">
                <a:cs typeface="Arial" charset="0"/>
              </a:rPr>
              <a:t> yang terdiri dari CCTV dan </a:t>
            </a:r>
            <a:r>
              <a:rPr lang="id-ID" sz="1100" b="1" i="1" smtClean="0">
                <a:cs typeface="Arial" charset="0"/>
              </a:rPr>
              <a:t>Variable Message Signs</a:t>
            </a:r>
            <a:r>
              <a:rPr lang="id-ID" sz="1100" b="1" smtClean="0">
                <a:cs typeface="Arial" charset="0"/>
              </a:rPr>
              <a:t>. </a:t>
            </a:r>
          </a:p>
          <a:p>
            <a:pPr algn="just" eaLnBrk="1" hangingPunct="1">
              <a:buFont typeface="Wingdings 2" pitchFamily="18" charset="2"/>
              <a:buNone/>
            </a:pPr>
            <a:r>
              <a:rPr lang="en-US" sz="1100" b="1" smtClean="0">
                <a:cs typeface="Arial" charset="0"/>
              </a:rPr>
              <a:t>	</a:t>
            </a:r>
            <a:r>
              <a:rPr lang="id-ID" sz="1100" b="1" smtClean="0">
                <a:cs typeface="Arial" charset="0"/>
              </a:rPr>
              <a:t>	Di tahun 1990an, sebuah ATCS dipasang di Surabaya menggunakan teknologi SANCO (Spanyol). Beberapa lampu lalu-lintas di Surabaya memiliki program waktu yang tetap dengan menggunakan sistem SAINCO, CONTRAF dan pengendali PLC. Sistem ini memiliki sejumlah inefisiensi, yaitu perawatan dan kurangnya kesinambungan dengan sistem yang ada di masa depan (misalnya, </a:t>
            </a:r>
            <a:r>
              <a:rPr lang="en-US" sz="1100" b="1" smtClean="0">
                <a:cs typeface="Arial" charset="0"/>
              </a:rPr>
              <a:t>Sistem prioritas Transportasi umum). </a:t>
            </a:r>
            <a:endParaRPr lang="id-ID" sz="1100" b="1" smtClean="0">
              <a:cs typeface="Arial" charset="0"/>
            </a:endParaRPr>
          </a:p>
          <a:p>
            <a:pPr lvl="1" algn="just" eaLnBrk="1" hangingPunct="1">
              <a:buFont typeface="Wingdings 2" pitchFamily="18" charset="2"/>
              <a:buNone/>
            </a:pPr>
            <a:r>
              <a:rPr lang="id-ID" sz="1100" b="1" smtClean="0">
                <a:cs typeface="Arial" charset="0"/>
              </a:rPr>
              <a:t>2. </a:t>
            </a:r>
            <a:r>
              <a:rPr lang="en-US" sz="1100" b="1" smtClean="0">
                <a:cs typeface="Arial" charset="0"/>
              </a:rPr>
              <a:t>Tujuan Program</a:t>
            </a:r>
            <a:endParaRPr lang="id-ID" sz="1100" b="1" smtClean="0">
              <a:cs typeface="Arial" charset="0"/>
            </a:endParaRPr>
          </a:p>
          <a:p>
            <a:pPr algn="just" eaLnBrk="1" hangingPunct="1">
              <a:buFont typeface="Wingdings 2" pitchFamily="18" charset="2"/>
              <a:buNone/>
            </a:pPr>
            <a:r>
              <a:rPr lang="id-ID" sz="1100" b="1" smtClean="0">
                <a:cs typeface="Arial" charset="0"/>
              </a:rPr>
              <a:t>		Tujuan program adalah untuk memberi sumbangsih bagi pembangunan jangka panjang di Indonesia dengan memberikan dukungan teknis yang sesuai untuk mengembangkan dan menerapkan sebuah ATCS </a:t>
            </a:r>
            <a:r>
              <a:rPr lang="id-ID" sz="1100" b="1" i="1" smtClean="0">
                <a:cs typeface="Arial" charset="0"/>
              </a:rPr>
              <a:t>(Area Traffic Control System)</a:t>
            </a:r>
            <a:r>
              <a:rPr lang="id-ID" sz="1100" b="1" smtClean="0">
                <a:cs typeface="Arial" charset="0"/>
              </a:rPr>
              <a:t>  di Surabaya, Jawa Timur. </a:t>
            </a:r>
          </a:p>
          <a:p>
            <a:pPr lvl="1" algn="just" eaLnBrk="1" hangingPunct="1">
              <a:buFont typeface="Wingdings 2" pitchFamily="18" charset="2"/>
              <a:buNone/>
            </a:pPr>
            <a:r>
              <a:rPr lang="id-ID" sz="1100" b="1" smtClean="0">
                <a:cs typeface="Arial" charset="0"/>
              </a:rPr>
              <a:t>3. </a:t>
            </a:r>
            <a:r>
              <a:rPr lang="en-US" sz="1100" b="1" smtClean="0">
                <a:cs typeface="Arial" charset="0"/>
              </a:rPr>
              <a:t>Kegunaan Program</a:t>
            </a:r>
            <a:endParaRPr lang="id-ID" sz="1100" b="1" smtClean="0">
              <a:cs typeface="Arial" charset="0"/>
            </a:endParaRPr>
          </a:p>
          <a:p>
            <a:pPr algn="just" eaLnBrk="1" hangingPunct="1">
              <a:buFont typeface="Wingdings 2" pitchFamily="18" charset="2"/>
              <a:buNone/>
            </a:pPr>
            <a:r>
              <a:rPr lang="id-ID" sz="1100" b="1" smtClean="0">
                <a:cs typeface="Arial" charset="0"/>
              </a:rPr>
              <a:t>		Kegunaan utama ATCS adalah penurunan waktu tempuh dan kemacetan. Kegunaan  lainnya adalah :  </a:t>
            </a:r>
          </a:p>
          <a:p>
            <a:pPr lvl="1" algn="just" eaLnBrk="1" hangingPunct="1"/>
            <a:r>
              <a:rPr lang="id-ID" sz="1100" b="1" smtClean="0">
                <a:cs typeface="Arial" charset="0"/>
              </a:rPr>
              <a:t>Meningkatkan keselamatan dalam berkendaraan pada lalu lintas kota Surabaya.</a:t>
            </a:r>
          </a:p>
          <a:p>
            <a:pPr lvl="1" algn="just" eaLnBrk="1" hangingPunct="1"/>
            <a:r>
              <a:rPr lang="id-ID" sz="1100" b="1" smtClean="0">
                <a:cs typeface="Arial" charset="0"/>
              </a:rPr>
              <a:t>Meningkatkan laju arus lalu-lintas di Surabaya guna mengurangi kemacetan. </a:t>
            </a:r>
          </a:p>
          <a:p>
            <a:pPr lvl="1" algn="just" eaLnBrk="1" hangingPunct="1"/>
            <a:r>
              <a:rPr lang="id-ID" sz="1100" b="1" smtClean="0">
                <a:cs typeface="Arial" charset="0"/>
              </a:rPr>
              <a:t>Mengatur sistem yang direncanakan dapat berkesinambungan dengan lingkungan </a:t>
            </a:r>
          </a:p>
          <a:p>
            <a:pPr lvl="1" algn="just" eaLnBrk="1" hangingPunct="1">
              <a:buFont typeface="Wingdings 2" pitchFamily="18" charset="2"/>
              <a:buNone/>
            </a:pPr>
            <a:r>
              <a:rPr lang="id-ID" sz="1100" b="1" smtClean="0">
                <a:cs typeface="Arial" charset="0"/>
              </a:rPr>
              <a:t>4. S</a:t>
            </a:r>
            <a:r>
              <a:rPr lang="en-US" sz="1100" b="1" smtClean="0">
                <a:cs typeface="Arial" charset="0"/>
              </a:rPr>
              <a:t>tudi Kebutuhan Sistem </a:t>
            </a:r>
            <a:endParaRPr lang="id-ID" sz="1100" b="1" smtClean="0">
              <a:cs typeface="Arial" charset="0"/>
            </a:endParaRPr>
          </a:p>
          <a:p>
            <a:pPr algn="just" eaLnBrk="1" hangingPunct="1">
              <a:buFont typeface="Wingdings 2" pitchFamily="18" charset="2"/>
              <a:buNone/>
            </a:pPr>
            <a:r>
              <a:rPr lang="id-ID" sz="1100" b="1" smtClean="0">
                <a:cs typeface="Arial" charset="0"/>
              </a:rPr>
              <a:t>		Seiring meningkatnya arus lalu-lintas di Surabaya, terjadi pula peningkatan kepadatan lalu-lintas dan meningkatnya potensi kecelakaan. </a:t>
            </a:r>
            <a:r>
              <a:rPr lang="en-US" sz="1100" b="1" smtClean="0">
                <a:cs typeface="Arial" charset="0"/>
              </a:rPr>
              <a:t>Oleh karena itu:</a:t>
            </a:r>
            <a:endParaRPr lang="id-ID" sz="1100" b="1" smtClean="0">
              <a:cs typeface="Arial" charset="0"/>
            </a:endParaRPr>
          </a:p>
          <a:p>
            <a:pPr algn="just" eaLnBrk="1" hangingPunct="1">
              <a:buFont typeface="Wingdings 2" pitchFamily="18" charset="2"/>
              <a:buNone/>
            </a:pPr>
            <a:r>
              <a:rPr lang="id-ID" sz="1100" b="1" smtClean="0">
                <a:cs typeface="Arial" charset="0"/>
              </a:rPr>
              <a:t>	a.  Setiap kota besar memerlukan suatu sistem transportasi yang cerdas. Penerapan Intelligent Transport System adalah jawaban untuk permasalahan tersebut.</a:t>
            </a:r>
          </a:p>
          <a:p>
            <a:pPr algn="just" eaLnBrk="1" hangingPunct="1">
              <a:buFont typeface="Wingdings 2" pitchFamily="18" charset="2"/>
              <a:buNone/>
            </a:pPr>
            <a:r>
              <a:rPr lang="id-ID" sz="1100" b="1" smtClean="0">
                <a:cs typeface="Arial" charset="0"/>
              </a:rPr>
              <a:t>	b. Penerapan ATCS sebagai bagian dari ITS akan memberikan kemudahan, kenyamanan, dan sistem informasi dalam bertransportasi.</a:t>
            </a:r>
          </a:p>
          <a:p>
            <a:pPr algn="just" eaLnBrk="1" hangingPunct="1">
              <a:buFont typeface="Wingdings 2" pitchFamily="18" charset="2"/>
              <a:buNone/>
            </a:pPr>
            <a:r>
              <a:rPr lang="id-ID" sz="1100" b="1" smtClean="0">
                <a:cs typeface="Arial" charset="0"/>
              </a:rPr>
              <a:t>	c. Peningkatan  transportasi juga memberikan dampak pencemaran lingkungan. Oleh karena itu, adanya ITS harus dapat menciptakan sistem transportasi yang ramah lingkungan.</a:t>
            </a:r>
          </a:p>
          <a:p>
            <a:pPr lvl="1" algn="just" eaLnBrk="1" hangingPunct="1">
              <a:buFont typeface="Wingdings 2" pitchFamily="18" charset="2"/>
              <a:buNone/>
            </a:pPr>
            <a:endParaRPr lang="id-ID" sz="1100" b="1" smtClean="0">
              <a:cs typeface="Arial" charset="0"/>
            </a:endParaRPr>
          </a:p>
          <a:p>
            <a:pPr algn="just" eaLnBrk="1" hangingPunct="1">
              <a:buFont typeface="Wingdings 2" pitchFamily="18" charset="2"/>
              <a:buNone/>
            </a:pPr>
            <a:endParaRPr lang="en-US" sz="1100" b="1" smtClean="0">
              <a:cs typeface="Arial" charset="0"/>
            </a:endParaRPr>
          </a:p>
        </p:txBody>
      </p:sp>
    </p:spTree>
  </p:cSld>
  <p:clrMapOvr>
    <a:masterClrMapping/>
  </p:clrMapOvr>
  <p:transition>
    <p:circle/>
  </p:transition>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246</TotalTime>
  <Words>138</Words>
  <Application>Microsoft Office PowerPoint</Application>
  <PresentationFormat>On-screen Show (4:3)</PresentationFormat>
  <Paragraphs>146</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Franklin Gothic Book</vt:lpstr>
      <vt:lpstr>Wingdings 2</vt:lpstr>
      <vt:lpstr>Calibri</vt:lpstr>
      <vt:lpstr>Times New Roman</vt:lpstr>
      <vt:lpstr>Technic</vt:lpstr>
      <vt:lpstr>IMPLEMENTASI PROGRAM INTELLIGENT TRANSPORT SYSTEM (ITS) (Studi Kasus di Kota Surabaya ) </vt:lpstr>
      <vt:lpstr>LATAR BELAKANG</vt:lpstr>
      <vt:lpstr>LATAR BELAKANG</vt:lpstr>
      <vt:lpstr>KAJIAN TEORI</vt:lpstr>
      <vt:lpstr>KAJIAN TEORI</vt:lpstr>
      <vt:lpstr>Lanjutan </vt:lpstr>
      <vt:lpstr>METODOLOGI PENELITIAN</vt:lpstr>
      <vt:lpstr>Lanjutan </vt:lpstr>
      <vt:lpstr>HASIL PENELITIAN</vt:lpstr>
      <vt:lpstr>Lanjutan </vt:lpstr>
      <vt:lpstr>PEMBAHASAN PENELITIAN </vt:lpstr>
      <vt:lpstr>LANJUTAN</vt:lpstr>
      <vt:lpstr>KESIMPULAN</vt:lpstr>
      <vt:lpstr>LANJUTAN</vt:lpstr>
      <vt:lpstr>DOKUMENTASI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eno-6</dc:creator>
  <cp:lastModifiedBy>noiz</cp:lastModifiedBy>
  <cp:revision>25</cp:revision>
  <dcterms:created xsi:type="dcterms:W3CDTF">2012-05-27T16:01:36Z</dcterms:created>
  <dcterms:modified xsi:type="dcterms:W3CDTF">2013-02-20T03:30:08Z</dcterms:modified>
</cp:coreProperties>
</file>