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56" r:id="rId6"/>
    <p:sldId id="261" r:id="rId7"/>
    <p:sldId id="263" r:id="rId8"/>
    <p:sldId id="265" r:id="rId9"/>
    <p:sldId id="264" r:id="rId10"/>
    <p:sldId id="266" r:id="rId11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7500"/>
    <a:srgbClr val="D2A000"/>
    <a:srgbClr val="14314C"/>
    <a:srgbClr val="FFC000"/>
    <a:srgbClr val="E2AC00"/>
    <a:srgbClr val="5C331E"/>
    <a:srgbClr val="1F2545"/>
    <a:srgbClr val="3A981C"/>
    <a:srgbClr val="28305B"/>
    <a:srgbClr val="4040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352" y="-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48851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89780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1459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4867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5187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5980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69747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007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6673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795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29481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C8313-7AEE-4A49-8A61-C48AB1C7371F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E2F69-293F-4B30-808E-9369D22494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125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jp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1.jpeg"/><Relationship Id="rId7" Type="http://schemas.openxmlformats.org/officeDocument/2006/relationships/image" Target="../media/image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10.jpg"/><Relationship Id="rId4" Type="http://schemas.openxmlformats.org/officeDocument/2006/relationships/image" Target="../media/image22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5.jpeg"/><Relationship Id="rId7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7BCFA910-5A74-4A02-B4D4-02B9B46C26BD}"/>
              </a:ext>
            </a:extLst>
          </p:cNvPr>
          <p:cNvSpPr/>
          <p:nvPr/>
        </p:nvSpPr>
        <p:spPr>
          <a:xfrm>
            <a:off x="1794933" y="8910536"/>
            <a:ext cx="4953001" cy="9954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1F6F7F8-12E7-43C3-991C-7C3081F3C7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2" t="18530" r="5202"/>
          <a:stretch/>
        </p:blipFill>
        <p:spPr>
          <a:xfrm>
            <a:off x="0" y="0"/>
            <a:ext cx="6858000" cy="415702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47DB3691-266F-4B7A-89FB-49D00A53490D}"/>
              </a:ext>
            </a:extLst>
          </p:cNvPr>
          <p:cNvGrpSpPr/>
          <p:nvPr/>
        </p:nvGrpSpPr>
        <p:grpSpPr>
          <a:xfrm>
            <a:off x="428284" y="356675"/>
            <a:ext cx="1260057" cy="646331"/>
            <a:chOff x="1159644" y="2157299"/>
            <a:chExt cx="2564465" cy="1528486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F632752-3827-44DF-95E7-DA20E6960A8F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8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C930A7F-DBC4-4107-958C-66ADD2F17687}"/>
                </a:ext>
              </a:extLst>
            </p:cNvPr>
            <p:cNvSpPr txBox="1"/>
            <p:nvPr/>
          </p:nvSpPr>
          <p:spPr>
            <a:xfrm>
              <a:off x="1732723" y="2157299"/>
              <a:ext cx="1991386" cy="1528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rgbClr val="C00000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rgbClr val="C00000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rgbClr val="C00000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ED94AAF3-D169-4190-9128-F182FAD8F6C6}"/>
              </a:ext>
            </a:extLst>
          </p:cNvPr>
          <p:cNvSpPr/>
          <p:nvPr/>
        </p:nvSpPr>
        <p:spPr>
          <a:xfrm>
            <a:off x="0" y="4157022"/>
            <a:ext cx="6858000" cy="4753514"/>
          </a:xfrm>
          <a:prstGeom prst="rect">
            <a:avLst/>
          </a:prstGeom>
          <a:gradFill>
            <a:gsLst>
              <a:gs pos="53000">
                <a:schemeClr val="accent1">
                  <a:lumMod val="75000"/>
                </a:schemeClr>
              </a:gs>
              <a:gs pos="0">
                <a:schemeClr val="accent1">
                  <a:lumMod val="5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1DA61F9-526E-43AA-8571-4CB48FA381E9}"/>
              </a:ext>
            </a:extLst>
          </p:cNvPr>
          <p:cNvSpPr/>
          <p:nvPr/>
        </p:nvSpPr>
        <p:spPr>
          <a:xfrm>
            <a:off x="2720909" y="3701661"/>
            <a:ext cx="3659046" cy="2695073"/>
          </a:xfrm>
          <a:prstGeom prst="rect">
            <a:avLst/>
          </a:prstGeom>
          <a:gradFill>
            <a:gsLst>
              <a:gs pos="53000">
                <a:srgbClr val="C00000">
                  <a:alpha val="65000"/>
                </a:srgbClr>
              </a:gs>
              <a:gs pos="0">
                <a:srgbClr val="CC0000">
                  <a:alpha val="65000"/>
                </a:srgbClr>
              </a:gs>
              <a:gs pos="100000">
                <a:srgbClr val="FF0000">
                  <a:alpha val="65000"/>
                </a:srgb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577107-554D-41B6-9B93-BFA75BC9A3EC}"/>
              </a:ext>
            </a:extLst>
          </p:cNvPr>
          <p:cNvSpPr txBox="1"/>
          <p:nvPr/>
        </p:nvSpPr>
        <p:spPr>
          <a:xfrm>
            <a:off x="2913436" y="4204643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Futura Md BT" panose="020B0602020204020303" pitchFamily="34" charset="0"/>
              </a:rPr>
              <a:t>ELEGANT</a:t>
            </a:r>
          </a:p>
          <a:p>
            <a:r>
              <a:rPr lang="en-US" sz="3600" b="1" dirty="0">
                <a:solidFill>
                  <a:schemeClr val="bg1"/>
                </a:solidFill>
                <a:latin typeface="Futura Md BT" panose="020B0602020204020303" pitchFamily="34" charset="0"/>
              </a:rPr>
              <a:t>HOUSE</a:t>
            </a:r>
            <a:endParaRPr lang="en-ID" sz="3600" b="1" dirty="0">
              <a:solidFill>
                <a:srgbClr val="FFC000"/>
              </a:solidFill>
              <a:latin typeface="Futura Md BT" panose="020B0602020204020303" pitchFamily="34" charset="0"/>
            </a:endParaRPr>
          </a:p>
        </p:txBody>
      </p:sp>
      <p:sp>
        <p:nvSpPr>
          <p:cNvPr id="47" name="Rectangle 46" hidden="1">
            <a:extLst>
              <a:ext uri="{FF2B5EF4-FFF2-40B4-BE49-F238E27FC236}">
                <a16:creationId xmlns:a16="http://schemas.microsoft.com/office/drawing/2014/main" id="{FB28520E-3E68-4FF7-895E-01007A465847}"/>
              </a:ext>
            </a:extLst>
          </p:cNvPr>
          <p:cNvSpPr/>
          <p:nvPr/>
        </p:nvSpPr>
        <p:spPr>
          <a:xfrm>
            <a:off x="0" y="9104616"/>
            <a:ext cx="558742" cy="80138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2A7259-0118-4374-84CC-73E6276D0861}"/>
              </a:ext>
            </a:extLst>
          </p:cNvPr>
          <p:cNvSpPr txBox="1"/>
          <p:nvPr/>
        </p:nvSpPr>
        <p:spPr>
          <a:xfrm>
            <a:off x="2918681" y="5628342"/>
            <a:ext cx="2133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Futura Md BT" panose="020B0602020204020303" pitchFamily="34" charset="0"/>
              </a:rPr>
              <a:t>$1.250.000</a:t>
            </a:r>
            <a:endParaRPr lang="en-ID" sz="2800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085A3B0-5E27-44AD-B1D7-E9CF0E589A1A}"/>
              </a:ext>
            </a:extLst>
          </p:cNvPr>
          <p:cNvSpPr txBox="1"/>
          <p:nvPr/>
        </p:nvSpPr>
        <p:spPr>
          <a:xfrm>
            <a:off x="2913436" y="5428690"/>
            <a:ext cx="7857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Product Sans" panose="020B0403030502040203" pitchFamily="34" charset="0"/>
              </a:rPr>
              <a:t>FOR SALE</a:t>
            </a:r>
            <a:endParaRPr lang="en-ID" sz="105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279C2FF-2629-42F1-AFF9-32951DCB1A5B}"/>
              </a:ext>
            </a:extLst>
          </p:cNvPr>
          <p:cNvSpPr txBox="1"/>
          <p:nvPr/>
        </p:nvSpPr>
        <p:spPr>
          <a:xfrm>
            <a:off x="2974901" y="3858377"/>
            <a:ext cx="2335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spc="300" dirty="0">
                <a:solidFill>
                  <a:schemeClr val="bg1"/>
                </a:solidFill>
                <a:latin typeface="Product Sans" panose="020B0403030502040203" pitchFamily="34" charset="0"/>
                <a:cs typeface="Segoe UI" panose="020B0502040204020203" pitchFamily="34" charset="0"/>
              </a:rPr>
              <a:t>realestatecompany.com</a:t>
            </a:r>
            <a:endParaRPr lang="en-ID" sz="1000" spc="300" dirty="0">
              <a:solidFill>
                <a:schemeClr val="bg1"/>
              </a:solidFill>
              <a:latin typeface="Product Sans" panose="020B0403030502040203" pitchFamily="34" charset="0"/>
              <a:cs typeface="Segoe UI" panose="020B0502040204020203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D4D8B22A-B6E1-47D7-9D22-6493D69EB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8805">
            <a:off x="4387934" y="6792563"/>
            <a:ext cx="2419725" cy="161315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800" dist="38100" dir="10800000" sx="101000" sy="101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9E199B3-270F-42CA-992B-97AC8CEF59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78231">
            <a:off x="-10757" y="6846125"/>
            <a:ext cx="2419725" cy="161315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F64ABCE-F08A-4659-99E8-A09E5E370C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2285">
            <a:off x="2213487" y="6942914"/>
            <a:ext cx="2419725" cy="165020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0ABC7D1C-42D9-470F-98FE-21105191E289}"/>
              </a:ext>
            </a:extLst>
          </p:cNvPr>
          <p:cNvSpPr/>
          <p:nvPr/>
        </p:nvSpPr>
        <p:spPr>
          <a:xfrm>
            <a:off x="558742" y="8343900"/>
            <a:ext cx="1142851" cy="156209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pic 2">
            <a:extLst>
              <a:ext uri="{FF2B5EF4-FFF2-40B4-BE49-F238E27FC236}">
                <a16:creationId xmlns:a16="http://schemas.microsoft.com/office/drawing/2014/main" id="{10F41335-C544-44C6-BCDB-5068449EFD3B}"/>
              </a:ext>
            </a:extLst>
          </p:cNvPr>
          <p:cNvSpPr/>
          <p:nvPr/>
        </p:nvSpPr>
        <p:spPr>
          <a:xfrm>
            <a:off x="716491" y="8534198"/>
            <a:ext cx="801986" cy="801384"/>
          </a:xfrm>
          <a:prstGeom prst="rect">
            <a:avLst/>
          </a:prstGeom>
          <a:blipFill>
            <a:blip r:embed="rId6"/>
            <a:srcRect/>
            <a:stretch>
              <a:fillRect t="-37" b="-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681F8180-38FC-4B9E-95E8-A582E28BEA1E}"/>
              </a:ext>
            </a:extLst>
          </p:cNvPr>
          <p:cNvSpPr/>
          <p:nvPr/>
        </p:nvSpPr>
        <p:spPr>
          <a:xfrm>
            <a:off x="473780" y="4533296"/>
            <a:ext cx="281585" cy="431800"/>
          </a:xfrm>
          <a:prstGeom prst="chevron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3184A66-E8B9-4ED1-9045-4E7F132F9DAF}"/>
              </a:ext>
            </a:extLst>
          </p:cNvPr>
          <p:cNvSpPr txBox="1"/>
          <p:nvPr/>
        </p:nvSpPr>
        <p:spPr>
          <a:xfrm>
            <a:off x="755365" y="4414734"/>
            <a:ext cx="128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roduct Sans" panose="020B0403030502040203" pitchFamily="34" charset="0"/>
              </a:rPr>
              <a:t>ABOUT</a:t>
            </a:r>
          </a:p>
          <a:p>
            <a:r>
              <a:rPr lang="en-US" dirty="0">
                <a:solidFill>
                  <a:schemeClr val="bg1"/>
                </a:solidFill>
                <a:latin typeface="Product Sans" panose="020B0403030502040203" pitchFamily="34" charset="0"/>
              </a:rPr>
              <a:t>PROPERTY</a:t>
            </a:r>
            <a:endParaRPr lang="en-ID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EDE808-9CC1-480B-8614-7D0C4F622110}"/>
              </a:ext>
            </a:extLst>
          </p:cNvPr>
          <p:cNvSpPr txBox="1"/>
          <p:nvPr/>
        </p:nvSpPr>
        <p:spPr>
          <a:xfrm>
            <a:off x="364265" y="5069641"/>
            <a:ext cx="2170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nagih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utang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dadi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wajahe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lusuh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kyokn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ora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diumbah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umbah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CAD8D68-9D9C-4D75-9CE4-F9B336AAA287}"/>
              </a:ext>
            </a:extLst>
          </p:cNvPr>
          <p:cNvSpPr txBox="1"/>
          <p:nvPr/>
        </p:nvSpPr>
        <p:spPr>
          <a:xfrm>
            <a:off x="1852574" y="8935045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CC0000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rgbClr val="CC0000"/>
              </a:solidFill>
              <a:latin typeface="Product Sans" panose="020B0403030502040203" pitchFamily="34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D7CE3847-32FF-487A-B197-E39F1266F47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3" y="9258258"/>
            <a:ext cx="197112" cy="197112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19CDCC25-9996-478E-BEE0-3C21D9E5967D}"/>
              </a:ext>
            </a:extLst>
          </p:cNvPr>
          <p:cNvSpPr txBox="1"/>
          <p:nvPr/>
        </p:nvSpPr>
        <p:spPr>
          <a:xfrm>
            <a:off x="2129912" y="9214334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958977D-4E7F-488B-805C-6CEF63DFA5D1}"/>
              </a:ext>
            </a:extLst>
          </p:cNvPr>
          <p:cNvSpPr/>
          <p:nvPr/>
        </p:nvSpPr>
        <p:spPr>
          <a:xfrm>
            <a:off x="0" y="8910536"/>
            <a:ext cx="558742" cy="9954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EC1144DD-775F-41F4-A2E1-68E19A312DC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3" y="9532396"/>
            <a:ext cx="197112" cy="197112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8F7FCF0-4266-4326-A70F-9DC691D0A7D0}"/>
              </a:ext>
            </a:extLst>
          </p:cNvPr>
          <p:cNvSpPr txBox="1"/>
          <p:nvPr/>
        </p:nvSpPr>
        <p:spPr>
          <a:xfrm>
            <a:off x="2129912" y="9478937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442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81C902D-E87F-4B76-8A80-21016267972A}"/>
              </a:ext>
            </a:extLst>
          </p:cNvPr>
          <p:cNvSpPr/>
          <p:nvPr/>
        </p:nvSpPr>
        <p:spPr>
          <a:xfrm rot="18398649">
            <a:off x="-2069584" y="-2015031"/>
            <a:ext cx="5121555" cy="3645335"/>
          </a:xfrm>
          <a:custGeom>
            <a:avLst/>
            <a:gdLst>
              <a:gd name="connsiteX0" fmla="*/ 3310447 w 5121555"/>
              <a:gd name="connsiteY0" fmla="*/ 0 h 3645335"/>
              <a:gd name="connsiteX1" fmla="*/ 5121555 w 5121555"/>
              <a:gd name="connsiteY1" fmla="*/ 3645335 h 3645335"/>
              <a:gd name="connsiteX2" fmla="*/ 993960 w 5121555"/>
              <a:gd name="connsiteY2" fmla="*/ 3645334 h 3645335"/>
              <a:gd name="connsiteX3" fmla="*/ 0 w 5121555"/>
              <a:gd name="connsiteY3" fmla="*/ 1644726 h 3645335"/>
              <a:gd name="connsiteX4" fmla="*/ 3310447 w 5121555"/>
              <a:gd name="connsiteY4" fmla="*/ 0 h 3645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1555" h="3645335">
                <a:moveTo>
                  <a:pt x="3310447" y="0"/>
                </a:moveTo>
                <a:lnTo>
                  <a:pt x="5121555" y="3645335"/>
                </a:lnTo>
                <a:lnTo>
                  <a:pt x="993960" y="3645334"/>
                </a:lnTo>
                <a:lnTo>
                  <a:pt x="0" y="1644726"/>
                </a:lnTo>
                <a:lnTo>
                  <a:pt x="3310447" y="0"/>
                </a:lnTo>
                <a:close/>
              </a:path>
            </a:pathLst>
          </a:custGeom>
          <a:solidFill>
            <a:srgbClr val="143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rgbClr val="14314C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0200DDD-9C1C-48DE-8FBB-B8954B79CB5A}"/>
              </a:ext>
            </a:extLst>
          </p:cNvPr>
          <p:cNvSpPr/>
          <p:nvPr/>
        </p:nvSpPr>
        <p:spPr>
          <a:xfrm rot="18398649">
            <a:off x="-4540036" y="1430680"/>
            <a:ext cx="5121555" cy="3645335"/>
          </a:xfrm>
          <a:custGeom>
            <a:avLst/>
            <a:gdLst>
              <a:gd name="connsiteX0" fmla="*/ 3310447 w 5121555"/>
              <a:gd name="connsiteY0" fmla="*/ 0 h 3645335"/>
              <a:gd name="connsiteX1" fmla="*/ 5121555 w 5121555"/>
              <a:gd name="connsiteY1" fmla="*/ 3645335 h 3645335"/>
              <a:gd name="connsiteX2" fmla="*/ 993960 w 5121555"/>
              <a:gd name="connsiteY2" fmla="*/ 3645334 h 3645335"/>
              <a:gd name="connsiteX3" fmla="*/ 0 w 5121555"/>
              <a:gd name="connsiteY3" fmla="*/ 1644726 h 3645335"/>
              <a:gd name="connsiteX4" fmla="*/ 3310447 w 5121555"/>
              <a:gd name="connsiteY4" fmla="*/ 0 h 3645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1555" h="3645335">
                <a:moveTo>
                  <a:pt x="3310447" y="0"/>
                </a:moveTo>
                <a:lnTo>
                  <a:pt x="5121555" y="3645335"/>
                </a:lnTo>
                <a:lnTo>
                  <a:pt x="993960" y="3645334"/>
                </a:lnTo>
                <a:lnTo>
                  <a:pt x="0" y="1644726"/>
                </a:lnTo>
                <a:lnTo>
                  <a:pt x="331044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AF2D18B-3F26-4CFF-A0E1-C34ED2FC0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" r="15103" b="14930"/>
          <a:stretch>
            <a:fillRect/>
          </a:stretch>
        </p:blipFill>
        <p:spPr>
          <a:xfrm>
            <a:off x="1135029" y="-1088739"/>
            <a:ext cx="6786384" cy="4417531"/>
          </a:xfrm>
          <a:custGeom>
            <a:avLst/>
            <a:gdLst>
              <a:gd name="connsiteX0" fmla="*/ 2463529 w 6786384"/>
              <a:gd name="connsiteY0" fmla="*/ 0 h 4417531"/>
              <a:gd name="connsiteX1" fmla="*/ 6786384 w 6786384"/>
              <a:gd name="connsiteY1" fmla="*/ 779724 h 4417531"/>
              <a:gd name="connsiteX2" fmla="*/ 6130225 w 6786384"/>
              <a:gd name="connsiteY2" fmla="*/ 4417531 h 4417531"/>
              <a:gd name="connsiteX3" fmla="*/ 0 w 6786384"/>
              <a:gd name="connsiteY3" fmla="*/ 3311808 h 4417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6384" h="4417531">
                <a:moveTo>
                  <a:pt x="2463529" y="0"/>
                </a:moveTo>
                <a:lnTo>
                  <a:pt x="6786384" y="779724"/>
                </a:lnTo>
                <a:lnTo>
                  <a:pt x="6130225" y="4417531"/>
                </a:lnTo>
                <a:lnTo>
                  <a:pt x="0" y="3311808"/>
                </a:lnTo>
                <a:close/>
              </a:path>
            </a:pathLst>
          </a:custGeom>
          <a:effectLst>
            <a:outerShdw blurRad="127000" dist="38100" dir="8100000" sx="101000" sy="101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Parallelogram 19">
            <a:extLst>
              <a:ext uri="{FF2B5EF4-FFF2-40B4-BE49-F238E27FC236}">
                <a16:creationId xmlns:a16="http://schemas.microsoft.com/office/drawing/2014/main" id="{761BD806-A388-4F41-997B-E66D0A7A3487}"/>
              </a:ext>
            </a:extLst>
          </p:cNvPr>
          <p:cNvSpPr/>
          <p:nvPr/>
        </p:nvSpPr>
        <p:spPr>
          <a:xfrm rot="599391" flipH="1">
            <a:off x="3482432" y="7471063"/>
            <a:ext cx="3723361" cy="2976979"/>
          </a:xfrm>
          <a:prstGeom prst="parallelogram">
            <a:avLst>
              <a:gd name="adj" fmla="val 17501"/>
            </a:avLst>
          </a:prstGeom>
          <a:solidFill>
            <a:srgbClr val="FFC000"/>
          </a:solidFill>
          <a:ln>
            <a:noFill/>
          </a:ln>
          <a:effectLst>
            <a:outerShdw blurRad="1270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CC4DECD-F9D0-4F2D-888F-F7A6E873A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9" t="3146" r="13622" b="3759"/>
          <a:stretch>
            <a:fillRect/>
          </a:stretch>
        </p:blipFill>
        <p:spPr>
          <a:xfrm>
            <a:off x="3766718" y="2881509"/>
            <a:ext cx="3099658" cy="2502288"/>
          </a:xfrm>
          <a:custGeom>
            <a:avLst/>
            <a:gdLst>
              <a:gd name="connsiteX0" fmla="*/ 2154 w 3099658"/>
              <a:gd name="connsiteY0" fmla="*/ 0 h 2502288"/>
              <a:gd name="connsiteX1" fmla="*/ 3099658 w 3099658"/>
              <a:gd name="connsiteY1" fmla="*/ 545608 h 2502288"/>
              <a:gd name="connsiteX2" fmla="*/ 3097505 w 3099658"/>
              <a:gd name="connsiteY2" fmla="*/ 2502288 h 2502288"/>
              <a:gd name="connsiteX3" fmla="*/ 0 w 3099658"/>
              <a:gd name="connsiteY3" fmla="*/ 1956681 h 25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658" h="2502288">
                <a:moveTo>
                  <a:pt x="2154" y="0"/>
                </a:moveTo>
                <a:lnTo>
                  <a:pt x="3099658" y="545608"/>
                </a:lnTo>
                <a:lnTo>
                  <a:pt x="3097505" y="2502288"/>
                </a:lnTo>
                <a:lnTo>
                  <a:pt x="0" y="1956681"/>
                </a:lnTo>
                <a:close/>
              </a:path>
            </a:pathLst>
          </a:custGeom>
          <a:effectLst>
            <a:outerShdw blurRad="1270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3A0B4E9-72BC-4705-869D-7E5DB0BA6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4" t="2111" r="14310" b="3562"/>
          <a:stretch>
            <a:fillRect/>
          </a:stretch>
        </p:blipFill>
        <p:spPr>
          <a:xfrm>
            <a:off x="3766719" y="5014621"/>
            <a:ext cx="3099658" cy="2502288"/>
          </a:xfrm>
          <a:custGeom>
            <a:avLst/>
            <a:gdLst>
              <a:gd name="connsiteX0" fmla="*/ 2154 w 3099658"/>
              <a:gd name="connsiteY0" fmla="*/ 0 h 2502288"/>
              <a:gd name="connsiteX1" fmla="*/ 3099658 w 3099658"/>
              <a:gd name="connsiteY1" fmla="*/ 545608 h 2502288"/>
              <a:gd name="connsiteX2" fmla="*/ 3097505 w 3099658"/>
              <a:gd name="connsiteY2" fmla="*/ 2502288 h 2502288"/>
              <a:gd name="connsiteX3" fmla="*/ 0 w 3099658"/>
              <a:gd name="connsiteY3" fmla="*/ 1956681 h 25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658" h="2502288">
                <a:moveTo>
                  <a:pt x="2154" y="0"/>
                </a:moveTo>
                <a:lnTo>
                  <a:pt x="3099658" y="545608"/>
                </a:lnTo>
                <a:lnTo>
                  <a:pt x="3097505" y="2502288"/>
                </a:lnTo>
                <a:lnTo>
                  <a:pt x="0" y="1956681"/>
                </a:lnTo>
                <a:close/>
              </a:path>
            </a:pathLst>
          </a:custGeom>
          <a:effectLst>
            <a:outerShdw blurRad="1270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BA19E9D-FC91-49E5-B400-C5F7772CEBBE}"/>
              </a:ext>
            </a:extLst>
          </p:cNvPr>
          <p:cNvSpPr/>
          <p:nvPr/>
        </p:nvSpPr>
        <p:spPr>
          <a:xfrm>
            <a:off x="424286" y="3316963"/>
            <a:ext cx="3169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14314C"/>
                </a:solidFill>
                <a:latin typeface="Product Sans" panose="020B0403030502040203" pitchFamily="34" charset="0"/>
              </a:rPr>
              <a:t>The Perfect</a:t>
            </a:r>
          </a:p>
          <a:p>
            <a:r>
              <a:rPr lang="en-US" sz="4000" b="1" dirty="0">
                <a:solidFill>
                  <a:srgbClr val="14314C"/>
                </a:solidFill>
                <a:latin typeface="Product Sans" panose="020B0403030502040203" pitchFamily="34" charset="0"/>
              </a:rPr>
              <a:t>House For</a:t>
            </a:r>
          </a:p>
          <a:p>
            <a:r>
              <a:rPr lang="en-US" sz="4000" dirty="0">
                <a:solidFill>
                  <a:srgbClr val="E2AC00"/>
                </a:solidFill>
                <a:latin typeface="Product Sans" panose="020B0403030502040203" pitchFamily="34" charset="0"/>
              </a:rPr>
              <a:t>Living Family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7EB01BF-7969-43A1-9B52-796F2A6D9F98}"/>
              </a:ext>
            </a:extLst>
          </p:cNvPr>
          <p:cNvSpPr txBox="1"/>
          <p:nvPr/>
        </p:nvSpPr>
        <p:spPr>
          <a:xfrm>
            <a:off x="424287" y="5383797"/>
            <a:ext cx="3004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koncone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si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memet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kui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wonge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saklek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puol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,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ketokane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mari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onk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sing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nagih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utang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dadi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wajahe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lusuh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kyokn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klambi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2B88B2-A578-48D7-8AB9-CF22A864F76B}"/>
              </a:ext>
            </a:extLst>
          </p:cNvPr>
          <p:cNvSpPr txBox="1"/>
          <p:nvPr/>
        </p:nvSpPr>
        <p:spPr>
          <a:xfrm>
            <a:off x="602936" y="9362859"/>
            <a:ext cx="26495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14314C"/>
                </a:solidFill>
                <a:latin typeface="Productr sans"/>
              </a:rPr>
              <a:t>www.realestatecompany.com</a:t>
            </a:r>
            <a:endParaRPr lang="en-ID" sz="1600" dirty="0">
              <a:solidFill>
                <a:srgbClr val="14314C"/>
              </a:solidFill>
              <a:latin typeface="Productr san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0D7E611-68A8-4D4E-8BC0-7DC6BED7EE9D}"/>
              </a:ext>
            </a:extLst>
          </p:cNvPr>
          <p:cNvSpPr txBox="1"/>
          <p:nvPr/>
        </p:nvSpPr>
        <p:spPr>
          <a:xfrm>
            <a:off x="946748" y="6557426"/>
            <a:ext cx="1261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rgbClr val="1F2545"/>
                </a:solidFill>
                <a:latin typeface="Product Sans" panose="020B0403030502040203" pitchFamily="34" charset="0"/>
              </a:rPr>
              <a:t>PROPERTY</a:t>
            </a:r>
          </a:p>
          <a:p>
            <a:r>
              <a:rPr lang="en-ID" sz="1600" b="1" dirty="0">
                <a:solidFill>
                  <a:srgbClr val="1F2545"/>
                </a:solidFill>
                <a:latin typeface="Product Sans" panose="020B0403030502040203" pitchFamily="34" charset="0"/>
              </a:rPr>
              <a:t>FEATURES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CCAA87-842C-4E71-869B-79B6558EE513}"/>
              </a:ext>
            </a:extLst>
          </p:cNvPr>
          <p:cNvSpPr txBox="1"/>
          <p:nvPr/>
        </p:nvSpPr>
        <p:spPr>
          <a:xfrm>
            <a:off x="552124" y="7207826"/>
            <a:ext cx="25314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Brand New Template</a:t>
            </a: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Very Simple</a:t>
            </a: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Clean Design</a:t>
            </a: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Creative</a:t>
            </a: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US" sz="16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Inovative</a:t>
            </a:r>
            <a:endParaRPr lang="en-US" sz="1600" dirty="0">
              <a:solidFill>
                <a:srgbClr val="1F2545"/>
              </a:solidFill>
              <a:latin typeface="Product Sans" panose="020B0403030502040203" pitchFamily="34" charset="0"/>
            </a:endParaRP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Fresh Animation</a:t>
            </a:r>
          </a:p>
          <a:p>
            <a:pPr marL="171450" indent="-1714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100% </a:t>
            </a:r>
            <a:r>
              <a:rPr lang="en-US" sz="16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Powerpoint</a:t>
            </a:r>
            <a:endParaRPr lang="en-US" sz="1600" dirty="0">
              <a:solidFill>
                <a:srgbClr val="1F2545"/>
              </a:solidFill>
              <a:latin typeface="Product Sans" panose="020B0403030502040203" pitchFamily="34" charset="0"/>
            </a:endParaRPr>
          </a:p>
        </p:txBody>
      </p:sp>
      <p:sp>
        <p:nvSpPr>
          <p:cNvPr id="32" name="Parallelogram 31">
            <a:extLst>
              <a:ext uri="{FF2B5EF4-FFF2-40B4-BE49-F238E27FC236}">
                <a16:creationId xmlns:a16="http://schemas.microsoft.com/office/drawing/2014/main" id="{317AD532-4BFD-409C-A3EA-F15499B2B154}"/>
              </a:ext>
            </a:extLst>
          </p:cNvPr>
          <p:cNvSpPr/>
          <p:nvPr/>
        </p:nvSpPr>
        <p:spPr>
          <a:xfrm>
            <a:off x="684360" y="6619686"/>
            <a:ext cx="266621" cy="446200"/>
          </a:xfrm>
          <a:prstGeom prst="parallelogram">
            <a:avLst>
              <a:gd name="adj" fmla="val 5153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E154D8A-EE7E-48C0-8C56-5C4C20520894}"/>
              </a:ext>
            </a:extLst>
          </p:cNvPr>
          <p:cNvGrpSpPr/>
          <p:nvPr/>
        </p:nvGrpSpPr>
        <p:grpSpPr>
          <a:xfrm>
            <a:off x="4034081" y="7603314"/>
            <a:ext cx="2271795" cy="1033389"/>
            <a:chOff x="4040661" y="7576117"/>
            <a:chExt cx="2271795" cy="1033389"/>
          </a:xfrm>
        </p:grpSpPr>
        <p:sp>
          <p:nvSpPr>
            <p:cNvPr id="33" name="TextBox 25">
              <a:extLst>
                <a:ext uri="{FF2B5EF4-FFF2-40B4-BE49-F238E27FC236}">
                  <a16:creationId xmlns:a16="http://schemas.microsoft.com/office/drawing/2014/main" id="{EA94BC91-10C0-4534-AC9D-667168F852AA}"/>
                </a:ext>
              </a:extLst>
            </p:cNvPr>
            <p:cNvSpPr txBox="1"/>
            <p:nvPr/>
          </p:nvSpPr>
          <p:spPr>
            <a:xfrm>
              <a:off x="4040661" y="7576117"/>
              <a:ext cx="19912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Real Estate Marketing</a:t>
              </a:r>
              <a:endParaRPr lang="en-ID" sz="1400" b="1" dirty="0">
                <a:solidFill>
                  <a:srgbClr val="14314C"/>
                </a:solidFill>
                <a:latin typeface="Product Sans" panose="020B0403030502040203" pitchFamily="34" charset="0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C74F110-FD3A-44F1-9A85-36B94D2C1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2420" y="7899330"/>
              <a:ext cx="197112" cy="197112"/>
            </a:xfrm>
            <a:prstGeom prst="rect">
              <a:avLst/>
            </a:prstGeom>
          </p:spPr>
        </p:pic>
        <p:sp>
          <p:nvSpPr>
            <p:cNvPr id="35" name="TextBox 27">
              <a:extLst>
                <a:ext uri="{FF2B5EF4-FFF2-40B4-BE49-F238E27FC236}">
                  <a16:creationId xmlns:a16="http://schemas.microsoft.com/office/drawing/2014/main" id="{B9870CF6-25C4-4C3D-95BE-BEC862145BEA}"/>
                </a:ext>
              </a:extLst>
            </p:cNvPr>
            <p:cNvSpPr txBox="1"/>
            <p:nvPr/>
          </p:nvSpPr>
          <p:spPr>
            <a:xfrm>
              <a:off x="4317999" y="7855406"/>
              <a:ext cx="14350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9/2 </a:t>
              </a:r>
              <a:r>
                <a:rPr lang="en-US" sz="1200" dirty="0" err="1">
                  <a:solidFill>
                    <a:srgbClr val="14314C"/>
                  </a:solidFill>
                  <a:latin typeface="Product Sans" panose="020B0403030502040203" pitchFamily="34" charset="0"/>
                </a:rPr>
                <a:t>Danur</a:t>
              </a:r>
              <a:r>
                <a:rPr lang="en-US" sz="1200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 </a:t>
              </a:r>
              <a:r>
                <a:rPr lang="en-US" sz="1200" dirty="0" err="1">
                  <a:solidFill>
                    <a:srgbClr val="14314C"/>
                  </a:solidFill>
                  <a:latin typeface="Product Sans" panose="020B0403030502040203" pitchFamily="34" charset="0"/>
                </a:rPr>
                <a:t>Wenda</a:t>
              </a:r>
              <a:r>
                <a:rPr lang="en-US" sz="1200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 |</a:t>
              </a:r>
            </a:p>
            <a:p>
              <a:r>
                <a:rPr lang="en-US" sz="1200" dirty="0" err="1">
                  <a:solidFill>
                    <a:srgbClr val="14314C"/>
                  </a:solidFill>
                  <a:latin typeface="Product Sans" panose="020B0403030502040203" pitchFamily="34" charset="0"/>
                </a:rPr>
                <a:t>Wiagan</a:t>
              </a:r>
              <a:r>
                <a:rPr lang="en-US" sz="1200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, Malang</a:t>
              </a:r>
              <a:endParaRPr lang="en-ID" sz="1200" dirty="0">
                <a:solidFill>
                  <a:srgbClr val="14314C"/>
                </a:solidFill>
                <a:latin typeface="Product Sans" panose="020B0403030502040203" pitchFamily="34" charset="0"/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70A4C73-2212-42C2-BA8E-08B2ABF6F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3586" y="8407133"/>
              <a:ext cx="160597" cy="160597"/>
            </a:xfrm>
            <a:prstGeom prst="rect">
              <a:avLst/>
            </a:prstGeom>
          </p:spPr>
        </p:pic>
        <p:sp>
          <p:nvSpPr>
            <p:cNvPr id="37" name="TextBox 29">
              <a:extLst>
                <a:ext uri="{FF2B5EF4-FFF2-40B4-BE49-F238E27FC236}">
                  <a16:creationId xmlns:a16="http://schemas.microsoft.com/office/drawing/2014/main" id="{2FA43DFD-98E0-4CEE-9BF2-C487AECEE101}"/>
                </a:ext>
              </a:extLst>
            </p:cNvPr>
            <p:cNvSpPr txBox="1"/>
            <p:nvPr/>
          </p:nvSpPr>
          <p:spPr>
            <a:xfrm>
              <a:off x="4317999" y="8332507"/>
              <a:ext cx="19944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rgbClr val="14314C"/>
                  </a:solidFill>
                  <a:latin typeface="Product Sans" panose="020B0403030502040203" pitchFamily="34" charset="0"/>
                </a:rPr>
                <a:t>rem.marketing@email.com</a:t>
              </a:r>
              <a:endParaRPr lang="en-ID" sz="1200" dirty="0">
                <a:solidFill>
                  <a:srgbClr val="14314C"/>
                </a:solidFill>
                <a:latin typeface="Product Sans" panose="020B0403030502040203" pitchFamily="34" charset="0"/>
              </a:endParaRPr>
            </a:p>
          </p:txBody>
        </p:sp>
      </p:grpSp>
      <p:sp>
        <p:nvSpPr>
          <p:cNvPr id="42" name="Parallelogram 41">
            <a:extLst>
              <a:ext uri="{FF2B5EF4-FFF2-40B4-BE49-F238E27FC236}">
                <a16:creationId xmlns:a16="http://schemas.microsoft.com/office/drawing/2014/main" id="{1977AE15-AEE3-4228-9AF5-0C9FBB63F6FB}"/>
              </a:ext>
            </a:extLst>
          </p:cNvPr>
          <p:cNvSpPr/>
          <p:nvPr/>
        </p:nvSpPr>
        <p:spPr>
          <a:xfrm rot="599391" flipH="1">
            <a:off x="4551797" y="9076808"/>
            <a:ext cx="3723361" cy="2976979"/>
          </a:xfrm>
          <a:prstGeom prst="parallelogram">
            <a:avLst>
              <a:gd name="adj" fmla="val 17501"/>
            </a:avLst>
          </a:prstGeom>
          <a:solidFill>
            <a:srgbClr val="9A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6081747-D056-4978-91BC-D216C3A84443}"/>
              </a:ext>
            </a:extLst>
          </p:cNvPr>
          <p:cNvGrpSpPr/>
          <p:nvPr/>
        </p:nvGrpSpPr>
        <p:grpSpPr>
          <a:xfrm>
            <a:off x="5085531" y="9057007"/>
            <a:ext cx="1260057" cy="646331"/>
            <a:chOff x="1159644" y="2157300"/>
            <a:chExt cx="2564465" cy="1528487"/>
          </a:xfrm>
          <a:noFill/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49F4620-AD95-43C3-A6DB-95C1ACA68CA4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5713529-88C8-40D2-B2D3-AEF5E61B64B8}"/>
                </a:ext>
              </a:extLst>
            </p:cNvPr>
            <p:cNvSpPr txBox="1"/>
            <p:nvPr/>
          </p:nvSpPr>
          <p:spPr>
            <a:xfrm>
              <a:off x="1732723" y="2157300"/>
              <a:ext cx="1991386" cy="15284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chemeClr val="bg1"/>
                </a:solidFill>
                <a:latin typeface="Futura Md BT" panose="020B06020202040203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102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47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al Estate Flyer Template on Pantone Canvas Gallery" hidden="1">
            <a:extLst>
              <a:ext uri="{FF2B5EF4-FFF2-40B4-BE49-F238E27FC236}">
                <a16:creationId xmlns:a16="http://schemas.microsoft.com/office/drawing/2014/main" id="{E53A8F3E-2355-4D41-90BA-208714C56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0691" y="-1549063"/>
            <a:ext cx="11679382" cy="130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C3510F2-00B3-4E6C-A2AE-04DD945AB6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15590" b="13753"/>
          <a:stretch>
            <a:fillRect/>
          </a:stretch>
        </p:blipFill>
        <p:spPr>
          <a:xfrm>
            <a:off x="2693317" y="-38100"/>
            <a:ext cx="5192135" cy="4684514"/>
          </a:xfrm>
          <a:custGeom>
            <a:avLst/>
            <a:gdLst>
              <a:gd name="connsiteX0" fmla="*/ 0 w 5192135"/>
              <a:gd name="connsiteY0" fmla="*/ 0 h 4684514"/>
              <a:gd name="connsiteX1" fmla="*/ 5176169 w 5192135"/>
              <a:gd name="connsiteY1" fmla="*/ 21887 h 4684514"/>
              <a:gd name="connsiteX2" fmla="*/ 5192135 w 5192135"/>
              <a:gd name="connsiteY2" fmla="*/ 330272 h 4684514"/>
              <a:gd name="connsiteX3" fmla="*/ 5192135 w 5192135"/>
              <a:gd name="connsiteY3" fmla="*/ 4684514 h 4684514"/>
              <a:gd name="connsiteX4" fmla="*/ 1146371 w 5192135"/>
              <a:gd name="connsiteY4" fmla="*/ 4667406 h 4684514"/>
              <a:gd name="connsiteX5" fmla="*/ 1054604 w 5192135"/>
              <a:gd name="connsiteY5" fmla="*/ 4515201 h 4684514"/>
              <a:gd name="connsiteX6" fmla="*/ 589830 w 5192135"/>
              <a:gd name="connsiteY6" fmla="*/ 3308909 h 4684514"/>
              <a:gd name="connsiteX7" fmla="*/ 1545817 w 5192135"/>
              <a:gd name="connsiteY7" fmla="*/ 1329204 h 4684514"/>
              <a:gd name="connsiteX8" fmla="*/ 32549 w 5192135"/>
              <a:gd name="connsiteY8" fmla="*/ 40804 h 468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2135" h="4684514">
                <a:moveTo>
                  <a:pt x="0" y="0"/>
                </a:moveTo>
                <a:lnTo>
                  <a:pt x="5176169" y="21887"/>
                </a:lnTo>
                <a:lnTo>
                  <a:pt x="5192135" y="330272"/>
                </a:lnTo>
                <a:lnTo>
                  <a:pt x="5192135" y="4684514"/>
                </a:lnTo>
                <a:lnTo>
                  <a:pt x="1146371" y="4667406"/>
                </a:lnTo>
                <a:lnTo>
                  <a:pt x="1054604" y="4515201"/>
                </a:lnTo>
                <a:cubicBezTo>
                  <a:pt x="815337" y="4103718"/>
                  <a:pt x="599182" y="3657630"/>
                  <a:pt x="589830" y="3308909"/>
                </a:cubicBezTo>
                <a:cubicBezTo>
                  <a:pt x="571125" y="2611465"/>
                  <a:pt x="1636130" y="1953268"/>
                  <a:pt x="1545817" y="1329204"/>
                </a:cubicBezTo>
                <a:cubicBezTo>
                  <a:pt x="1480904" y="880657"/>
                  <a:pt x="393220" y="452637"/>
                  <a:pt x="32549" y="40804"/>
                </a:cubicBezTo>
                <a:close/>
              </a:path>
            </a:pathLst>
          </a:custGeom>
          <a:effectLst>
            <a:outerShdw blurRad="127000" dist="38100" dir="10800000" sx="101000" sy="101000" algn="r" rotWithShape="0">
              <a:prstClr val="black">
                <a:alpha val="35000"/>
              </a:prstClr>
            </a:outerShdw>
          </a:effec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2E11974-E300-4BAF-B8C8-E4C05B2C3ED7}"/>
              </a:ext>
            </a:extLst>
          </p:cNvPr>
          <p:cNvSpPr/>
          <p:nvPr/>
        </p:nvSpPr>
        <p:spPr>
          <a:xfrm>
            <a:off x="381000" y="1416735"/>
            <a:ext cx="4191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chemeClr val="bg1"/>
                </a:solidFill>
                <a:latin typeface="Product Sans" panose="020B0403030502040203" pitchFamily="34" charset="0"/>
              </a:rPr>
              <a:t>The Perfect</a:t>
            </a:r>
          </a:p>
          <a:p>
            <a:r>
              <a:rPr lang="en-US" sz="3400" b="1" dirty="0">
                <a:solidFill>
                  <a:schemeClr val="bg1"/>
                </a:solidFill>
                <a:latin typeface="Product Sans" panose="020B0403030502040203" pitchFamily="34" charset="0"/>
              </a:rPr>
              <a:t>Cluster For</a:t>
            </a:r>
          </a:p>
          <a:p>
            <a:r>
              <a:rPr lang="en-US" sz="3400" b="1" dirty="0">
                <a:solidFill>
                  <a:srgbClr val="FEB400"/>
                </a:solidFill>
                <a:latin typeface="Product Sans" panose="020B0403030502040203" pitchFamily="34" charset="0"/>
              </a:rPr>
              <a:t>Living Family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6CB9EF-D0A5-44B9-AD53-9A29FC9D65A8}"/>
              </a:ext>
            </a:extLst>
          </p:cNvPr>
          <p:cNvGrpSpPr/>
          <p:nvPr/>
        </p:nvGrpSpPr>
        <p:grpSpPr>
          <a:xfrm>
            <a:off x="529260" y="352852"/>
            <a:ext cx="962319" cy="507831"/>
            <a:chOff x="1255646" y="2157299"/>
            <a:chExt cx="2624569" cy="1609375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FFF15CC-AB6C-45A4-93D2-14358FA974A5}"/>
                </a:ext>
              </a:extLst>
            </p:cNvPr>
            <p:cNvSpPr/>
            <p:nvPr/>
          </p:nvSpPr>
          <p:spPr>
            <a:xfrm rot="10800000">
              <a:off x="1255646" y="2259896"/>
              <a:ext cx="477077" cy="1364466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rgbClr val="FEB4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F7C9649-3657-4183-966B-8D69D9646916}"/>
                </a:ext>
              </a:extLst>
            </p:cNvPr>
            <p:cNvSpPr txBox="1"/>
            <p:nvPr/>
          </p:nvSpPr>
          <p:spPr>
            <a:xfrm>
              <a:off x="1732723" y="2157299"/>
              <a:ext cx="2147492" cy="1609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9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900" b="1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COMPANY</a:t>
              </a:r>
              <a:endParaRPr lang="en-ID" sz="900" b="1" dirty="0">
                <a:solidFill>
                  <a:schemeClr val="bg1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75591A1-A77E-4282-95D7-E0AEE16FA93A}"/>
              </a:ext>
            </a:extLst>
          </p:cNvPr>
          <p:cNvSpPr/>
          <p:nvPr/>
        </p:nvSpPr>
        <p:spPr>
          <a:xfrm>
            <a:off x="510209" y="3155950"/>
            <a:ext cx="594691" cy="57150"/>
          </a:xfrm>
          <a:prstGeom prst="roundRect">
            <a:avLst>
              <a:gd name="adj" fmla="val 50000"/>
            </a:avLst>
          </a:prstGeom>
          <a:solidFill>
            <a:srgbClr val="FE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6AC7C9-D77A-46AD-AC90-2AB6D7EBCA56}"/>
              </a:ext>
            </a:extLst>
          </p:cNvPr>
          <p:cNvSpPr txBox="1"/>
          <p:nvPr/>
        </p:nvSpPr>
        <p:spPr>
          <a:xfrm>
            <a:off x="406800" y="3466461"/>
            <a:ext cx="2667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nagih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utang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dadi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wajahe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lusuh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kyokn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ora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diumbah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umbah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A5B58-C638-4A44-8F53-C5EABECE73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2" t="15319" r="2578" b="3063"/>
          <a:stretch>
            <a:fillRect/>
          </a:stretch>
        </p:blipFill>
        <p:spPr>
          <a:xfrm>
            <a:off x="-238571" y="4765684"/>
            <a:ext cx="2358887" cy="1510748"/>
          </a:xfrm>
          <a:custGeom>
            <a:avLst/>
            <a:gdLst>
              <a:gd name="connsiteX0" fmla="*/ 0 w 2358887"/>
              <a:gd name="connsiteY0" fmla="*/ 0 h 1510748"/>
              <a:gd name="connsiteX1" fmla="*/ 2358887 w 2358887"/>
              <a:gd name="connsiteY1" fmla="*/ 0 h 1510748"/>
              <a:gd name="connsiteX2" fmla="*/ 2358887 w 2358887"/>
              <a:gd name="connsiteY2" fmla="*/ 1510748 h 1510748"/>
              <a:gd name="connsiteX3" fmla="*/ 0 w 2358887"/>
              <a:gd name="connsiteY3" fmla="*/ 1510748 h 151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8887" h="1510748">
                <a:moveTo>
                  <a:pt x="0" y="0"/>
                </a:moveTo>
                <a:lnTo>
                  <a:pt x="2358887" y="0"/>
                </a:lnTo>
                <a:lnTo>
                  <a:pt x="2358887" y="1510748"/>
                </a:lnTo>
                <a:lnTo>
                  <a:pt x="0" y="15107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E47958C-E9C6-4001-8978-FEF8F30738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4" t="1876" r="5620" b="4271"/>
          <a:stretch>
            <a:fillRect/>
          </a:stretch>
        </p:blipFill>
        <p:spPr>
          <a:xfrm>
            <a:off x="2265277" y="4765684"/>
            <a:ext cx="2358887" cy="1510748"/>
          </a:xfrm>
          <a:custGeom>
            <a:avLst/>
            <a:gdLst>
              <a:gd name="connsiteX0" fmla="*/ 0 w 2358887"/>
              <a:gd name="connsiteY0" fmla="*/ 0 h 1510748"/>
              <a:gd name="connsiteX1" fmla="*/ 2358887 w 2358887"/>
              <a:gd name="connsiteY1" fmla="*/ 0 h 1510748"/>
              <a:gd name="connsiteX2" fmla="*/ 2358887 w 2358887"/>
              <a:gd name="connsiteY2" fmla="*/ 1510748 h 1510748"/>
              <a:gd name="connsiteX3" fmla="*/ 0 w 2358887"/>
              <a:gd name="connsiteY3" fmla="*/ 1510748 h 151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8887" h="1510748">
                <a:moveTo>
                  <a:pt x="0" y="0"/>
                </a:moveTo>
                <a:lnTo>
                  <a:pt x="2358887" y="0"/>
                </a:lnTo>
                <a:lnTo>
                  <a:pt x="2358887" y="1510748"/>
                </a:lnTo>
                <a:lnTo>
                  <a:pt x="0" y="15107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682AFDE-FCA8-424A-8B2A-8CD6EA69FB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" t="4225" r="5733" b="4225"/>
          <a:stretch>
            <a:fillRect/>
          </a:stretch>
        </p:blipFill>
        <p:spPr>
          <a:xfrm>
            <a:off x="4769127" y="4765684"/>
            <a:ext cx="2358887" cy="1510748"/>
          </a:xfrm>
          <a:custGeom>
            <a:avLst/>
            <a:gdLst>
              <a:gd name="connsiteX0" fmla="*/ 0 w 2358887"/>
              <a:gd name="connsiteY0" fmla="*/ 0 h 1510748"/>
              <a:gd name="connsiteX1" fmla="*/ 2358887 w 2358887"/>
              <a:gd name="connsiteY1" fmla="*/ 0 h 1510748"/>
              <a:gd name="connsiteX2" fmla="*/ 2358887 w 2358887"/>
              <a:gd name="connsiteY2" fmla="*/ 1510748 h 1510748"/>
              <a:gd name="connsiteX3" fmla="*/ 0 w 2358887"/>
              <a:gd name="connsiteY3" fmla="*/ 1510748 h 151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8887" h="1510748">
                <a:moveTo>
                  <a:pt x="0" y="0"/>
                </a:moveTo>
                <a:lnTo>
                  <a:pt x="2358887" y="0"/>
                </a:lnTo>
                <a:lnTo>
                  <a:pt x="2358887" y="1510748"/>
                </a:lnTo>
                <a:lnTo>
                  <a:pt x="0" y="1510748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7A682BD-C164-4F1A-86A2-797EC675404D}"/>
              </a:ext>
            </a:extLst>
          </p:cNvPr>
          <p:cNvSpPr txBox="1"/>
          <p:nvPr/>
        </p:nvSpPr>
        <p:spPr>
          <a:xfrm>
            <a:off x="612085" y="6415613"/>
            <a:ext cx="1162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roduct Sans" panose="020B0403030502040203" pitchFamily="34" charset="0"/>
              </a:rPr>
              <a:t>ABOUT</a:t>
            </a:r>
          </a:p>
          <a:p>
            <a:r>
              <a:rPr lang="en-US" sz="1600" dirty="0">
                <a:solidFill>
                  <a:schemeClr val="bg1"/>
                </a:solidFill>
                <a:latin typeface="Product Sans" panose="020B0403030502040203" pitchFamily="34" charset="0"/>
              </a:rPr>
              <a:t>PROPERTY</a:t>
            </a:r>
            <a:endParaRPr lang="en-ID" sz="16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4A46452-D761-4A14-A7B9-BB20D28936AA}"/>
              </a:ext>
            </a:extLst>
          </p:cNvPr>
          <p:cNvSpPr/>
          <p:nvPr/>
        </p:nvSpPr>
        <p:spPr>
          <a:xfrm rot="5400000">
            <a:off x="359286" y="6671148"/>
            <a:ext cx="448447" cy="57150"/>
          </a:xfrm>
          <a:prstGeom prst="roundRect">
            <a:avLst>
              <a:gd name="adj" fmla="val 50000"/>
            </a:avLst>
          </a:prstGeom>
          <a:solidFill>
            <a:srgbClr val="FE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743CDF-5602-4683-8690-D8AD4D274CB3}"/>
              </a:ext>
            </a:extLst>
          </p:cNvPr>
          <p:cNvSpPr txBox="1"/>
          <p:nvPr/>
        </p:nvSpPr>
        <p:spPr>
          <a:xfrm>
            <a:off x="440731" y="7060274"/>
            <a:ext cx="2667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guanteng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pokoke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Lek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ora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percoyo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takok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dewe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Saiki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sam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gawene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larang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larang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regone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rambute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klimis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pol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koyok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gae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minyak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angin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CAAE868-84F9-457B-ACBA-C5B5709727F4}"/>
              </a:ext>
            </a:extLst>
          </p:cNvPr>
          <p:cNvSpPr txBox="1"/>
          <p:nvPr/>
        </p:nvSpPr>
        <p:spPr>
          <a:xfrm>
            <a:off x="3400393" y="6442786"/>
            <a:ext cx="3199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chemeClr val="bg1"/>
                </a:solidFill>
                <a:latin typeface="Product Sans" panose="020B0403030502040203" pitchFamily="34" charset="0"/>
              </a:rPr>
              <a:t>AWESOME</a:t>
            </a:r>
          </a:p>
          <a:p>
            <a:r>
              <a:rPr lang="en-ID" sz="1600" dirty="0">
                <a:solidFill>
                  <a:schemeClr val="bg1"/>
                </a:solidFill>
                <a:latin typeface="Product Sans" panose="020B0403030502040203" pitchFamily="34" charset="0"/>
              </a:rPr>
              <a:t>FEATURES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F079D7CA-1754-4871-89DA-6335B50D9CA1}"/>
              </a:ext>
            </a:extLst>
          </p:cNvPr>
          <p:cNvSpPr/>
          <p:nvPr/>
        </p:nvSpPr>
        <p:spPr>
          <a:xfrm rot="5400000">
            <a:off x="3120152" y="6671149"/>
            <a:ext cx="448447" cy="57150"/>
          </a:xfrm>
          <a:prstGeom prst="roundRect">
            <a:avLst>
              <a:gd name="adj" fmla="val 50000"/>
            </a:avLst>
          </a:prstGeom>
          <a:solidFill>
            <a:srgbClr val="FE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49" name="Rectangle: Rounded Corners 2048">
            <a:extLst>
              <a:ext uri="{FF2B5EF4-FFF2-40B4-BE49-F238E27FC236}">
                <a16:creationId xmlns:a16="http://schemas.microsoft.com/office/drawing/2014/main" id="{CC0C8C3D-2989-49F0-BE2A-C21B0B130071}"/>
              </a:ext>
            </a:extLst>
          </p:cNvPr>
          <p:cNvSpPr/>
          <p:nvPr/>
        </p:nvSpPr>
        <p:spPr>
          <a:xfrm>
            <a:off x="3749567" y="7990524"/>
            <a:ext cx="2428694" cy="595513"/>
          </a:xfrm>
          <a:prstGeom prst="roundRect">
            <a:avLst>
              <a:gd name="adj" fmla="val 23242"/>
            </a:avLst>
          </a:prstGeom>
          <a:gradFill>
            <a:gsLst>
              <a:gs pos="0">
                <a:srgbClr val="23475D"/>
              </a:gs>
              <a:gs pos="100000">
                <a:srgbClr val="23475D"/>
              </a:gs>
              <a:gs pos="23000">
                <a:srgbClr val="387194"/>
              </a:gs>
              <a:gs pos="76000">
                <a:srgbClr val="387194"/>
              </a:gs>
              <a:gs pos="50000">
                <a:srgbClr val="4488B2"/>
              </a:gs>
            </a:gsLst>
            <a:lin ang="3000000" scaled="0"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E1451C-C4DF-478E-B2E8-EF24D8D55433}"/>
              </a:ext>
            </a:extLst>
          </p:cNvPr>
          <p:cNvSpPr txBox="1"/>
          <p:nvPr/>
        </p:nvSpPr>
        <p:spPr>
          <a:xfrm>
            <a:off x="3639451" y="8057482"/>
            <a:ext cx="1395137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bg1"/>
                </a:solidFill>
                <a:latin typeface="Product Sans" panose="020B0403030502040203" pitchFamily="34" charset="0"/>
              </a:rPr>
              <a:t>50% Off</a:t>
            </a:r>
          </a:p>
          <a:p>
            <a:pPr algn="ctr"/>
            <a:r>
              <a:rPr lang="en-ID" sz="700" b="1" spc="300" dirty="0">
                <a:solidFill>
                  <a:schemeClr val="bg1"/>
                </a:solidFill>
                <a:latin typeface="Product Sans" panose="020B0403030502040203" pitchFamily="34" charset="0"/>
              </a:rPr>
              <a:t>DISCOUNT</a:t>
            </a:r>
            <a:endParaRPr lang="en-ID" sz="700" spc="3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5ABF015-134A-4BCF-9967-1CA022B538E6}"/>
              </a:ext>
            </a:extLst>
          </p:cNvPr>
          <p:cNvSpPr/>
          <p:nvPr/>
        </p:nvSpPr>
        <p:spPr>
          <a:xfrm rot="5400000" flipV="1">
            <a:off x="4735370" y="8266227"/>
            <a:ext cx="448447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0AFB2CE-A5CD-4475-AB45-551C490D2588}"/>
              </a:ext>
            </a:extLst>
          </p:cNvPr>
          <p:cNvSpPr txBox="1"/>
          <p:nvPr/>
        </p:nvSpPr>
        <p:spPr>
          <a:xfrm>
            <a:off x="4982453" y="8023285"/>
            <a:ext cx="1157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12 -17</a:t>
            </a:r>
          </a:p>
          <a:p>
            <a:pPr algn="ctr"/>
            <a:r>
              <a:rPr lang="en-ID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JULY 2020</a:t>
            </a:r>
            <a:endParaRPr lang="en-ID" sz="6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AFBB5CD-C092-49DB-A9A0-21C3CCA82100}"/>
              </a:ext>
            </a:extLst>
          </p:cNvPr>
          <p:cNvSpPr txBox="1"/>
          <p:nvPr/>
        </p:nvSpPr>
        <p:spPr>
          <a:xfrm>
            <a:off x="2432248" y="8844490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EB400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rgbClr val="FEB400"/>
              </a:solidFill>
              <a:latin typeface="Product Sans" panose="020B0403030502040203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67AD3FA3-23E8-4A5E-8F39-F0FFD5B18E7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08" y="9196098"/>
            <a:ext cx="197112" cy="197112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EAC9B6CB-07F9-42D2-A30F-17623B3903E1}"/>
              </a:ext>
            </a:extLst>
          </p:cNvPr>
          <p:cNvSpPr txBox="1"/>
          <p:nvPr/>
        </p:nvSpPr>
        <p:spPr>
          <a:xfrm>
            <a:off x="856487" y="9152174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86E2DA55-06E8-437C-955C-4D371C8FB5E9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615" y="9208994"/>
            <a:ext cx="197112" cy="197112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D3FD10E5-1113-4D76-9F97-EF77C17C4DFE}"/>
              </a:ext>
            </a:extLst>
          </p:cNvPr>
          <p:cNvSpPr txBox="1"/>
          <p:nvPr/>
        </p:nvSpPr>
        <p:spPr>
          <a:xfrm>
            <a:off x="3759194" y="9155535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D5F4B78-4DF8-4E59-81E3-8F93456EAE76}"/>
              </a:ext>
            </a:extLst>
          </p:cNvPr>
          <p:cNvSpPr txBox="1"/>
          <p:nvPr/>
        </p:nvSpPr>
        <p:spPr>
          <a:xfrm>
            <a:off x="1889462" y="9437516"/>
            <a:ext cx="2996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Productr sans"/>
              </a:rPr>
              <a:t>www.realestatecompany.com</a:t>
            </a:r>
            <a:endParaRPr lang="en-ID" sz="1200" spc="300" dirty="0">
              <a:solidFill>
                <a:schemeClr val="bg1"/>
              </a:solidFill>
              <a:latin typeface="Productr san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1A8EBA6-DED4-456D-9611-A5C0DEBCDDC1}"/>
              </a:ext>
            </a:extLst>
          </p:cNvPr>
          <p:cNvSpPr txBox="1"/>
          <p:nvPr/>
        </p:nvSpPr>
        <p:spPr>
          <a:xfrm>
            <a:off x="3416793" y="7000388"/>
            <a:ext cx="1395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Brand New Template</a:t>
            </a:r>
          </a:p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Very Simple</a:t>
            </a:r>
          </a:p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Clean Design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E595A3-4F04-4885-A626-96B6C0E449E4}"/>
              </a:ext>
            </a:extLst>
          </p:cNvPr>
          <p:cNvSpPr txBox="1"/>
          <p:nvPr/>
        </p:nvSpPr>
        <p:spPr>
          <a:xfrm>
            <a:off x="4811930" y="7000388"/>
            <a:ext cx="1224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Creative</a:t>
            </a:r>
          </a:p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Fresh Animation</a:t>
            </a:r>
          </a:p>
          <a:p>
            <a:pPr marL="171450" indent="-171450">
              <a:buClr>
                <a:srgbClr val="BC8600"/>
              </a:buClr>
              <a:buSzPct val="200000"/>
              <a:buFont typeface="Arial" panose="020B0604020202020204" pitchFamily="34" charset="0"/>
              <a:buChar char="•"/>
            </a:pP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Inovative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36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64AD1F-D3E5-478D-8FEA-29BE2C07DD63}"/>
              </a:ext>
            </a:extLst>
          </p:cNvPr>
          <p:cNvSpPr/>
          <p:nvPr/>
        </p:nvSpPr>
        <p:spPr>
          <a:xfrm>
            <a:off x="0" y="4953001"/>
            <a:ext cx="6858000" cy="381000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62000"/>
                </a:schemeClr>
              </a:gs>
              <a:gs pos="100000">
                <a:schemeClr val="accent4">
                  <a:lumMod val="75000"/>
                  <a:alpha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0397BA-0D1F-4186-99C6-B90AAF1E63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" t="3742" r="11163" b="1"/>
          <a:stretch/>
        </p:blipFill>
        <p:spPr>
          <a:xfrm>
            <a:off x="0" y="0"/>
            <a:ext cx="6858000" cy="5183808"/>
          </a:xfrm>
          <a:prstGeom prst="rect">
            <a:avLst/>
          </a:prstGeom>
        </p:spPr>
      </p:pic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B6F0A300-5003-4C46-9EA7-ABC485870ECA}"/>
              </a:ext>
            </a:extLst>
          </p:cNvPr>
          <p:cNvSpPr/>
          <p:nvPr/>
        </p:nvSpPr>
        <p:spPr>
          <a:xfrm>
            <a:off x="241300" y="4165600"/>
            <a:ext cx="6375400" cy="2654300"/>
          </a:xfrm>
          <a:prstGeom prst="round1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842BFB-B6FD-4928-A538-E91AAEEDF601}"/>
              </a:ext>
            </a:extLst>
          </p:cNvPr>
          <p:cNvSpPr/>
          <p:nvPr/>
        </p:nvSpPr>
        <p:spPr>
          <a:xfrm>
            <a:off x="495300" y="4000500"/>
            <a:ext cx="1587500" cy="596900"/>
          </a:xfrm>
          <a:prstGeom prst="rect">
            <a:avLst/>
          </a:prstGeom>
          <a:solidFill>
            <a:schemeClr val="accent4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B144FE-C7C7-4156-B2C5-F23B0B641D1F}"/>
              </a:ext>
            </a:extLst>
          </p:cNvPr>
          <p:cNvSpPr txBox="1"/>
          <p:nvPr/>
        </p:nvSpPr>
        <p:spPr>
          <a:xfrm>
            <a:off x="411536" y="463863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Futura Md BT" panose="020B0602020204020303" pitchFamily="34" charset="0"/>
              </a:rPr>
              <a:t>ELEGANT</a:t>
            </a:r>
          </a:p>
          <a:p>
            <a:r>
              <a:rPr lang="en-US" sz="3600" dirty="0">
                <a:solidFill>
                  <a:schemeClr val="bg1"/>
                </a:solidFill>
                <a:latin typeface="Futura Md BT" panose="020B0602020204020303" pitchFamily="34" charset="0"/>
              </a:rPr>
              <a:t>HOUSE</a:t>
            </a:r>
            <a:endParaRPr lang="en-ID" sz="3600" dirty="0">
              <a:solidFill>
                <a:srgbClr val="FFC000"/>
              </a:solidFill>
              <a:latin typeface="Futura Md BT" panose="020B06020202040203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8038D9-A9EE-43B6-B278-1D013EC44F41}"/>
              </a:ext>
            </a:extLst>
          </p:cNvPr>
          <p:cNvSpPr txBox="1"/>
          <p:nvPr/>
        </p:nvSpPr>
        <p:spPr>
          <a:xfrm>
            <a:off x="613072" y="4111595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Product Sans" panose="020B0403030502040203" pitchFamily="34" charset="0"/>
              </a:rPr>
              <a:t>FOR SALE</a:t>
            </a:r>
            <a:endParaRPr lang="en-ID" sz="2000" b="1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EE43A1-DCC0-41B3-B14F-DAA9DDF0CDCB}"/>
              </a:ext>
            </a:extLst>
          </p:cNvPr>
          <p:cNvSpPr txBox="1"/>
          <p:nvPr/>
        </p:nvSpPr>
        <p:spPr>
          <a:xfrm>
            <a:off x="411536" y="6120922"/>
            <a:ext cx="2204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$1.250.000</a:t>
            </a:r>
            <a:endParaRPr lang="en-ID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6559D4-7BBB-471F-BD1B-133587D07238}"/>
              </a:ext>
            </a:extLst>
          </p:cNvPr>
          <p:cNvSpPr txBox="1"/>
          <p:nvPr/>
        </p:nvSpPr>
        <p:spPr>
          <a:xfrm>
            <a:off x="411536" y="5894348"/>
            <a:ext cx="1534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PRICE START FROM</a:t>
            </a:r>
            <a:endParaRPr lang="en-ID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437A1A-86A7-4F57-94DF-81813BAAD9EC}"/>
              </a:ext>
            </a:extLst>
          </p:cNvPr>
          <p:cNvSpPr txBox="1"/>
          <p:nvPr/>
        </p:nvSpPr>
        <p:spPr>
          <a:xfrm>
            <a:off x="3209065" y="4628346"/>
            <a:ext cx="319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nagih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utang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dadi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wajahe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lusuh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kyokn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0E611D-8BC2-40C8-8022-B376F8FF6A98}"/>
              </a:ext>
            </a:extLst>
          </p:cNvPr>
          <p:cNvSpPr txBox="1"/>
          <p:nvPr/>
        </p:nvSpPr>
        <p:spPr>
          <a:xfrm>
            <a:off x="3209065" y="4342428"/>
            <a:ext cx="3199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chemeClr val="accent4">
                    <a:lumMod val="75000"/>
                  </a:schemeClr>
                </a:solidFill>
                <a:latin typeface="Product Sans" panose="020B0403030502040203" pitchFamily="34" charset="0"/>
              </a:rPr>
              <a:t>ABOUT PROPERTY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2E9C4C-9965-4D8F-B772-DA75211172BD}"/>
              </a:ext>
            </a:extLst>
          </p:cNvPr>
          <p:cNvSpPr txBox="1"/>
          <p:nvPr/>
        </p:nvSpPr>
        <p:spPr>
          <a:xfrm>
            <a:off x="3209065" y="5420325"/>
            <a:ext cx="3199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chemeClr val="accent4">
                    <a:lumMod val="75000"/>
                  </a:schemeClr>
                </a:solidFill>
                <a:latin typeface="Product Sans" panose="020B0403030502040203" pitchFamily="34" charset="0"/>
              </a:rPr>
              <a:t>FEATURES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638D39B-63BA-44C8-B168-F4F47DEEFB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8805">
            <a:off x="4400143" y="6984043"/>
            <a:ext cx="2419725" cy="161315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800" dist="38100" dir="10800000" sx="101000" sy="101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0AAABA-95FF-42B6-A24C-49D8AC693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78231">
            <a:off x="1452" y="7037605"/>
            <a:ext cx="2419725" cy="161315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36E8A67-BC7A-45E5-89DB-A9429C49DD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2285">
            <a:off x="2225696" y="7134394"/>
            <a:ext cx="2419725" cy="165020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09199D7-ED64-4EB5-8123-F78178451309}"/>
              </a:ext>
            </a:extLst>
          </p:cNvPr>
          <p:cNvSpPr/>
          <p:nvPr/>
        </p:nvSpPr>
        <p:spPr>
          <a:xfrm>
            <a:off x="558742" y="8343900"/>
            <a:ext cx="1142851" cy="15620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pic 2">
            <a:extLst>
              <a:ext uri="{FF2B5EF4-FFF2-40B4-BE49-F238E27FC236}">
                <a16:creationId xmlns:a16="http://schemas.microsoft.com/office/drawing/2014/main" id="{A657F602-CA7B-4FBB-8E28-510EAFC2C328}"/>
              </a:ext>
            </a:extLst>
          </p:cNvPr>
          <p:cNvSpPr/>
          <p:nvPr/>
        </p:nvSpPr>
        <p:spPr>
          <a:xfrm>
            <a:off x="716491" y="8534198"/>
            <a:ext cx="801986" cy="801384"/>
          </a:xfrm>
          <a:prstGeom prst="rect">
            <a:avLst/>
          </a:prstGeom>
          <a:blipFill>
            <a:blip r:embed="rId6"/>
            <a:srcRect/>
            <a:stretch>
              <a:fillRect t="-37" b="-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278E934-0744-4F5C-BD9C-7C9F6E58E657}"/>
              </a:ext>
            </a:extLst>
          </p:cNvPr>
          <p:cNvSpPr txBox="1"/>
          <p:nvPr/>
        </p:nvSpPr>
        <p:spPr>
          <a:xfrm>
            <a:off x="1852574" y="8935045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chemeClr val="accent4">
                  <a:lumMod val="75000"/>
                </a:schemeClr>
              </a:solidFill>
              <a:latin typeface="Product Sans" panose="020B0403030502040203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6A40E35-2501-4273-892B-8D5932B8CF8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3" y="9258258"/>
            <a:ext cx="197112" cy="19711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8AC41AF-5C8B-434F-A66A-D7CCB5E62803}"/>
              </a:ext>
            </a:extLst>
          </p:cNvPr>
          <p:cNvSpPr txBox="1"/>
          <p:nvPr/>
        </p:nvSpPr>
        <p:spPr>
          <a:xfrm>
            <a:off x="2129912" y="9214334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6BE129E-716C-416D-9996-27E1FC4D64F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3" y="9532396"/>
            <a:ext cx="197112" cy="19711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4107B8C-D6C8-4526-BB0C-7F4BCC3146F9}"/>
              </a:ext>
            </a:extLst>
          </p:cNvPr>
          <p:cNvSpPr txBox="1"/>
          <p:nvPr/>
        </p:nvSpPr>
        <p:spPr>
          <a:xfrm>
            <a:off x="2129912" y="9478937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65F6C9-C111-4F05-B9E1-209AB09D1655}"/>
              </a:ext>
            </a:extLst>
          </p:cNvPr>
          <p:cNvGrpSpPr/>
          <p:nvPr/>
        </p:nvGrpSpPr>
        <p:grpSpPr>
          <a:xfrm>
            <a:off x="5148307" y="8986448"/>
            <a:ext cx="1260057" cy="646331"/>
            <a:chOff x="1159644" y="2157299"/>
            <a:chExt cx="2564465" cy="1528486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A7B1BD8-1D89-4AAE-B76D-456E27EE4873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8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57629BE-1DA8-4ED7-B4EE-37D278F123C7}"/>
                </a:ext>
              </a:extLst>
            </p:cNvPr>
            <p:cNvSpPr txBox="1"/>
            <p:nvPr/>
          </p:nvSpPr>
          <p:spPr>
            <a:xfrm>
              <a:off x="1732723" y="2157299"/>
              <a:ext cx="1991386" cy="1528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D73D2EF5-7700-4DF1-A201-ACA8EE46975E}"/>
              </a:ext>
            </a:extLst>
          </p:cNvPr>
          <p:cNvSpPr/>
          <p:nvPr/>
        </p:nvSpPr>
        <p:spPr>
          <a:xfrm>
            <a:off x="0" y="265681"/>
            <a:ext cx="2615985" cy="78444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CAC742-9284-423E-A743-566D9A347C7E}"/>
              </a:ext>
            </a:extLst>
          </p:cNvPr>
          <p:cNvSpPr/>
          <p:nvPr/>
        </p:nvSpPr>
        <p:spPr>
          <a:xfrm>
            <a:off x="329390" y="340012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Futura Md BT" panose="020B0602020204020303" pitchFamily="34" charset="0"/>
              </a:rPr>
              <a:t>Perfect Cluster</a:t>
            </a: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To Start a Family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305F0D0-728B-42A6-8546-8241F31A58D9}"/>
              </a:ext>
            </a:extLst>
          </p:cNvPr>
          <p:cNvSpPr txBox="1"/>
          <p:nvPr/>
        </p:nvSpPr>
        <p:spPr>
          <a:xfrm>
            <a:off x="3257410" y="5754507"/>
            <a:ext cx="1395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Brand New Template</a:t>
            </a:r>
          </a:p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Very Simple</a:t>
            </a:r>
          </a:p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Clean Design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043B992-2FB2-4348-B152-6728728F82F8}"/>
              </a:ext>
            </a:extLst>
          </p:cNvPr>
          <p:cNvSpPr txBox="1"/>
          <p:nvPr/>
        </p:nvSpPr>
        <p:spPr>
          <a:xfrm>
            <a:off x="4652547" y="5754507"/>
            <a:ext cx="1224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Creative</a:t>
            </a:r>
          </a:p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Fresh Animation</a:t>
            </a:r>
          </a:p>
          <a:p>
            <a:pPr marL="171450" indent="-171450">
              <a:buClr>
                <a:srgbClr val="BC8600"/>
              </a:buClr>
              <a:buFont typeface="Wingdings" panose="05000000000000000000" pitchFamily="2" charset="2"/>
              <a:buChar char="ü"/>
            </a:pP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Inovative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83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46AFD9-78F9-417D-8201-60BEB72ED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3" b="139"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F8CC4D7-B3D2-456D-8C0C-DFB3A5F13433}"/>
              </a:ext>
            </a:extLst>
          </p:cNvPr>
          <p:cNvSpPr/>
          <p:nvPr/>
        </p:nvSpPr>
        <p:spPr>
          <a:xfrm>
            <a:off x="0" y="-444230"/>
            <a:ext cx="6858000" cy="10350230"/>
          </a:xfrm>
          <a:prstGeom prst="rect">
            <a:avLst/>
          </a:prstGeom>
          <a:gradFill>
            <a:gsLst>
              <a:gs pos="0">
                <a:srgbClr val="23475D">
                  <a:alpha val="0"/>
                </a:srgbClr>
              </a:gs>
              <a:gs pos="100000">
                <a:srgbClr val="2D1341">
                  <a:alpha val="68000"/>
                </a:srgbClr>
              </a:gs>
              <a:gs pos="23000">
                <a:srgbClr val="387194">
                  <a:alpha val="0"/>
                </a:srgbClr>
              </a:gs>
              <a:gs pos="76000">
                <a:srgbClr val="4A206A">
                  <a:alpha val="62000"/>
                </a:srgbClr>
              </a:gs>
              <a:gs pos="50000">
                <a:srgbClr val="7030A0"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2C547D2-ED9F-4092-9468-7E7372DFD516}"/>
              </a:ext>
            </a:extLst>
          </p:cNvPr>
          <p:cNvGrpSpPr/>
          <p:nvPr/>
        </p:nvGrpSpPr>
        <p:grpSpPr>
          <a:xfrm>
            <a:off x="2100246" y="8695499"/>
            <a:ext cx="1260057" cy="646331"/>
            <a:chOff x="1159644" y="2157300"/>
            <a:chExt cx="2564465" cy="1528487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EF9D3F6-2182-46A3-9780-0AF47478AEEE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B34C76B-D790-42E8-B2D5-5242F7C39CA9}"/>
                </a:ext>
              </a:extLst>
            </p:cNvPr>
            <p:cNvSpPr txBox="1"/>
            <p:nvPr/>
          </p:nvSpPr>
          <p:spPr>
            <a:xfrm>
              <a:off x="1732723" y="2157300"/>
              <a:ext cx="1991386" cy="15284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chemeClr val="bg1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2AD73CE4-3428-43A3-AC70-BAAB203296BA}"/>
              </a:ext>
            </a:extLst>
          </p:cNvPr>
          <p:cNvSpPr/>
          <p:nvPr/>
        </p:nvSpPr>
        <p:spPr>
          <a:xfrm>
            <a:off x="3167359" y="5281859"/>
            <a:ext cx="4191000" cy="1661993"/>
          </a:xfrm>
          <a:prstGeom prst="rect">
            <a:avLst/>
          </a:prstGeom>
          <a:effectLst>
            <a:outerShdw blurRad="406400" dist="279400" dir="5400000" sx="106000" sy="106000" algn="ctr" rotWithShape="0">
              <a:srgbClr val="000000">
                <a:alpha val="84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duct Sans" panose="020B0403030502040203" pitchFamily="34" charset="0"/>
              </a:rPr>
              <a:t>The Perfect</a:t>
            </a:r>
          </a:p>
          <a:p>
            <a:r>
              <a:rPr 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duct Sans" panose="020B0403030502040203" pitchFamily="34" charset="0"/>
              </a:rPr>
              <a:t>House For</a:t>
            </a:r>
          </a:p>
          <a:p>
            <a:r>
              <a:rPr lang="en-US" sz="3400" dirty="0">
                <a:solidFill>
                  <a:srgbClr val="FAB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duct Sans" panose="020B0403030502040203" pitchFamily="34" charset="0"/>
              </a:rPr>
              <a:t>Living Family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21702A-1112-4C54-AE79-C6BCBA0BA363}"/>
              </a:ext>
            </a:extLst>
          </p:cNvPr>
          <p:cNvSpPr txBox="1"/>
          <p:nvPr/>
        </p:nvSpPr>
        <p:spPr>
          <a:xfrm>
            <a:off x="3214528" y="6943852"/>
            <a:ext cx="31730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guanteng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pokoke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Lek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ora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percoyo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takok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dewe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Saiki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sam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gawene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larang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larang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regone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rambute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ae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klimis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pol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koyok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gae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minyak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angin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CC06498-B642-45F4-8921-2B60C0FB3844}"/>
              </a:ext>
            </a:extLst>
          </p:cNvPr>
          <p:cNvSpPr txBox="1"/>
          <p:nvPr/>
        </p:nvSpPr>
        <p:spPr>
          <a:xfrm>
            <a:off x="1623345" y="504718"/>
            <a:ext cx="3611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bg1"/>
                </a:solidFill>
                <a:latin typeface="Productr sans"/>
              </a:rPr>
              <a:t>www.realestatecompany.com</a:t>
            </a:r>
            <a:endParaRPr lang="en-ID" sz="1600" spc="300" dirty="0">
              <a:solidFill>
                <a:schemeClr val="bg1"/>
              </a:solidFill>
              <a:latin typeface="Productr sans"/>
            </a:endParaRPr>
          </a:p>
        </p:txBody>
      </p:sp>
      <p:sp>
        <p:nvSpPr>
          <p:cNvPr id="51" name="Rectangle 50" hidden="1">
            <a:extLst>
              <a:ext uri="{FF2B5EF4-FFF2-40B4-BE49-F238E27FC236}">
                <a16:creationId xmlns:a16="http://schemas.microsoft.com/office/drawing/2014/main" id="{456E6B76-9A3A-4999-B9B2-91396BD74213}"/>
              </a:ext>
            </a:extLst>
          </p:cNvPr>
          <p:cNvSpPr/>
          <p:nvPr/>
        </p:nvSpPr>
        <p:spPr>
          <a:xfrm>
            <a:off x="558742" y="8343900"/>
            <a:ext cx="1142851" cy="15620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pic 2">
            <a:extLst>
              <a:ext uri="{FF2B5EF4-FFF2-40B4-BE49-F238E27FC236}">
                <a16:creationId xmlns:a16="http://schemas.microsoft.com/office/drawing/2014/main" id="{505B7576-3F37-40F3-B610-534EB8BD369B}"/>
              </a:ext>
            </a:extLst>
          </p:cNvPr>
          <p:cNvSpPr/>
          <p:nvPr/>
        </p:nvSpPr>
        <p:spPr>
          <a:xfrm>
            <a:off x="862265" y="8620161"/>
            <a:ext cx="801986" cy="801384"/>
          </a:xfrm>
          <a:prstGeom prst="rect">
            <a:avLst/>
          </a:prstGeom>
          <a:blipFill>
            <a:blip r:embed="rId3"/>
            <a:srcRect/>
            <a:stretch>
              <a:fillRect t="-37" b="-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179ABB4E-8CCA-49AC-8DC6-E9F793F59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55" t="16091" r="3407" b="17489"/>
          <a:stretch>
            <a:fillRect/>
          </a:stretch>
        </p:blipFill>
        <p:spPr>
          <a:xfrm>
            <a:off x="1833805" y="5380384"/>
            <a:ext cx="1099931" cy="2763798"/>
          </a:xfrm>
          <a:custGeom>
            <a:avLst/>
            <a:gdLst>
              <a:gd name="connsiteX0" fmla="*/ 0 w 1099931"/>
              <a:gd name="connsiteY0" fmla="*/ 0 h 2763798"/>
              <a:gd name="connsiteX1" fmla="*/ 1099931 w 1099931"/>
              <a:gd name="connsiteY1" fmla="*/ 0 h 2763798"/>
              <a:gd name="connsiteX2" fmla="*/ 1099931 w 1099931"/>
              <a:gd name="connsiteY2" fmla="*/ 2763798 h 2763798"/>
              <a:gd name="connsiteX3" fmla="*/ 0 w 1099931"/>
              <a:gd name="connsiteY3" fmla="*/ 2763798 h 276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931" h="2763798">
                <a:moveTo>
                  <a:pt x="0" y="0"/>
                </a:moveTo>
                <a:lnTo>
                  <a:pt x="1099931" y="0"/>
                </a:lnTo>
                <a:lnTo>
                  <a:pt x="1099931" y="2763798"/>
                </a:lnTo>
                <a:lnTo>
                  <a:pt x="0" y="2763798"/>
                </a:lnTo>
                <a:close/>
              </a:path>
            </a:pathLst>
          </a:cu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B3E88BC-779F-4C3A-A151-64CA0801B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8" t="7843" r="43406"/>
          <a:stretch>
            <a:fillRect/>
          </a:stretch>
        </p:blipFill>
        <p:spPr>
          <a:xfrm>
            <a:off x="573203" y="5380384"/>
            <a:ext cx="1099931" cy="2758060"/>
          </a:xfrm>
          <a:custGeom>
            <a:avLst/>
            <a:gdLst>
              <a:gd name="connsiteX0" fmla="*/ 0 w 1099931"/>
              <a:gd name="connsiteY0" fmla="*/ 0 h 2758060"/>
              <a:gd name="connsiteX1" fmla="*/ 1099931 w 1099931"/>
              <a:gd name="connsiteY1" fmla="*/ 0 h 2758060"/>
              <a:gd name="connsiteX2" fmla="*/ 1099931 w 1099931"/>
              <a:gd name="connsiteY2" fmla="*/ 2758060 h 2758060"/>
              <a:gd name="connsiteX3" fmla="*/ 0 w 1099931"/>
              <a:gd name="connsiteY3" fmla="*/ 2758060 h 2758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9931" h="2758060">
                <a:moveTo>
                  <a:pt x="0" y="0"/>
                </a:moveTo>
                <a:lnTo>
                  <a:pt x="1099931" y="0"/>
                </a:lnTo>
                <a:lnTo>
                  <a:pt x="1099931" y="2758060"/>
                </a:lnTo>
                <a:lnTo>
                  <a:pt x="0" y="2758060"/>
                </a:lnTo>
                <a:close/>
              </a:path>
            </a:pathLst>
          </a:cu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1895C629-209C-4097-817A-8EB7A7FB4001}"/>
              </a:ext>
            </a:extLst>
          </p:cNvPr>
          <p:cNvSpPr txBox="1"/>
          <p:nvPr/>
        </p:nvSpPr>
        <p:spPr>
          <a:xfrm>
            <a:off x="3380969" y="8593575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0852AF09-2993-4816-B04B-111CD6EE98C2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728" y="8916788"/>
            <a:ext cx="197112" cy="197112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A014CFCD-2F3E-4E57-B86C-939958DC839B}"/>
              </a:ext>
            </a:extLst>
          </p:cNvPr>
          <p:cNvSpPr txBox="1"/>
          <p:nvPr/>
        </p:nvSpPr>
        <p:spPr>
          <a:xfrm>
            <a:off x="3658307" y="8872864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A70F590C-7F8A-46F0-8B4A-CF83F5A553DD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728" y="9190926"/>
            <a:ext cx="197112" cy="197112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A5CB0F40-2590-4D7A-B73D-973F00951E97}"/>
              </a:ext>
            </a:extLst>
          </p:cNvPr>
          <p:cNvSpPr txBox="1"/>
          <p:nvPr/>
        </p:nvSpPr>
        <p:spPr>
          <a:xfrm>
            <a:off x="3658307" y="9137467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388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 hidden="1">
            <a:extLst>
              <a:ext uri="{FF2B5EF4-FFF2-40B4-BE49-F238E27FC236}">
                <a16:creationId xmlns:a16="http://schemas.microsoft.com/office/drawing/2014/main" id="{FB28520E-3E68-4FF7-895E-01007A465847}"/>
              </a:ext>
            </a:extLst>
          </p:cNvPr>
          <p:cNvSpPr/>
          <p:nvPr/>
        </p:nvSpPr>
        <p:spPr>
          <a:xfrm>
            <a:off x="0" y="9104616"/>
            <a:ext cx="558742" cy="80138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D974B4E7-62E8-45B5-8520-2052D0994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23"/>
          <a:stretch>
            <a:fillRect/>
          </a:stretch>
        </p:blipFill>
        <p:spPr>
          <a:xfrm>
            <a:off x="-1563757" y="-594876"/>
            <a:ext cx="8117252" cy="5107488"/>
          </a:xfrm>
          <a:custGeom>
            <a:avLst/>
            <a:gdLst>
              <a:gd name="connsiteX0" fmla="*/ 0 w 7553529"/>
              <a:gd name="connsiteY0" fmla="*/ 0 h 4837161"/>
              <a:gd name="connsiteX1" fmla="*/ 5579726 w 7553529"/>
              <a:gd name="connsiteY1" fmla="*/ 0 h 4837161"/>
              <a:gd name="connsiteX2" fmla="*/ 7553529 w 7553529"/>
              <a:gd name="connsiteY2" fmla="*/ 4837161 h 4837161"/>
              <a:gd name="connsiteX3" fmla="*/ 1742560 w 7553529"/>
              <a:gd name="connsiteY3" fmla="*/ 4837161 h 4837161"/>
              <a:gd name="connsiteX4" fmla="*/ 0 w 7553529"/>
              <a:gd name="connsiteY4" fmla="*/ 566703 h 4837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3529" h="4837161">
                <a:moveTo>
                  <a:pt x="0" y="0"/>
                </a:moveTo>
                <a:lnTo>
                  <a:pt x="5579726" y="0"/>
                </a:lnTo>
                <a:lnTo>
                  <a:pt x="7553529" y="4837161"/>
                </a:lnTo>
                <a:lnTo>
                  <a:pt x="1742560" y="4837161"/>
                </a:lnTo>
                <a:lnTo>
                  <a:pt x="0" y="566703"/>
                </a:lnTo>
                <a:close/>
              </a:path>
            </a:pathLst>
          </a:custGeo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8" name="Parallelogram 67">
            <a:extLst>
              <a:ext uri="{FF2B5EF4-FFF2-40B4-BE49-F238E27FC236}">
                <a16:creationId xmlns:a16="http://schemas.microsoft.com/office/drawing/2014/main" id="{B1F88CD6-F8CF-4CD4-87DF-4E514489069D}"/>
              </a:ext>
            </a:extLst>
          </p:cNvPr>
          <p:cNvSpPr/>
          <p:nvPr/>
        </p:nvSpPr>
        <p:spPr>
          <a:xfrm>
            <a:off x="2565665" y="1548744"/>
            <a:ext cx="5238358" cy="2963868"/>
          </a:xfrm>
          <a:prstGeom prst="parallelogram">
            <a:avLst>
              <a:gd name="adj" fmla="val 40805"/>
            </a:avLst>
          </a:prstGeom>
          <a:gradFill>
            <a:gsLst>
              <a:gs pos="53000">
                <a:schemeClr val="accent6">
                  <a:lumMod val="75000"/>
                  <a:alpha val="92000"/>
                </a:schemeClr>
              </a:gs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4396B5CD-456D-4D86-B968-2D302CB12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0" r="1119" b="21413"/>
          <a:stretch>
            <a:fillRect/>
          </a:stretch>
        </p:blipFill>
        <p:spPr>
          <a:xfrm>
            <a:off x="2565665" y="4621925"/>
            <a:ext cx="4762787" cy="1956151"/>
          </a:xfrm>
          <a:custGeom>
            <a:avLst/>
            <a:gdLst>
              <a:gd name="connsiteX0" fmla="*/ 0 w 5238356"/>
              <a:gd name="connsiteY0" fmla="*/ 0 h 1956151"/>
              <a:gd name="connsiteX1" fmla="*/ 4440149 w 5238356"/>
              <a:gd name="connsiteY1" fmla="*/ 0 h 1956151"/>
              <a:gd name="connsiteX2" fmla="*/ 5238356 w 5238356"/>
              <a:gd name="connsiteY2" fmla="*/ 1956151 h 1956151"/>
              <a:gd name="connsiteX3" fmla="*/ 798207 w 5238356"/>
              <a:gd name="connsiteY3" fmla="*/ 1956151 h 195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356" h="1956151">
                <a:moveTo>
                  <a:pt x="0" y="0"/>
                </a:moveTo>
                <a:lnTo>
                  <a:pt x="4440149" y="0"/>
                </a:lnTo>
                <a:lnTo>
                  <a:pt x="5238356" y="1956151"/>
                </a:lnTo>
                <a:lnTo>
                  <a:pt x="798207" y="1956151"/>
                </a:lnTo>
                <a:close/>
              </a:path>
            </a:pathLst>
          </a:custGeom>
          <a:effectLst>
            <a:outerShdw blurRad="127000" dist="38100" dir="8100000" sx="101000" sy="101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C3E37459-4609-4824-8660-DF56CDC6AC6B}"/>
              </a:ext>
            </a:extLst>
          </p:cNvPr>
          <p:cNvGrpSpPr/>
          <p:nvPr/>
        </p:nvGrpSpPr>
        <p:grpSpPr>
          <a:xfrm>
            <a:off x="5340608" y="433043"/>
            <a:ext cx="1212887" cy="646331"/>
            <a:chOff x="1255644" y="2157299"/>
            <a:chExt cx="2468465" cy="1528486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5A5C1D3-AFBE-4577-BAB3-AE85B477C896}"/>
                </a:ext>
              </a:extLst>
            </p:cNvPr>
            <p:cNvSpPr/>
            <p:nvPr/>
          </p:nvSpPr>
          <p:spPr>
            <a:xfrm rot="10800000">
              <a:off x="1255644" y="2259894"/>
              <a:ext cx="477079" cy="1364466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C4A6F6C-473A-4E48-A4E0-4B1FCED4C4AC}"/>
                </a:ext>
              </a:extLst>
            </p:cNvPr>
            <p:cNvSpPr txBox="1"/>
            <p:nvPr/>
          </p:nvSpPr>
          <p:spPr>
            <a:xfrm>
              <a:off x="1732723" y="2157299"/>
              <a:ext cx="1991386" cy="15284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accent6">
                      <a:lumMod val="75000"/>
                    </a:schemeClr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chemeClr val="accent6">
                      <a:lumMod val="75000"/>
                    </a:schemeClr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chemeClr val="accent6">
                      <a:lumMod val="75000"/>
                    </a:schemeClr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chemeClr val="accent6">
                    <a:lumMod val="75000"/>
                  </a:schemeClr>
                </a:solidFill>
                <a:latin typeface="Futura Md BT" panose="020B0602020204020303" pitchFamily="34" charset="0"/>
              </a:endParaRPr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085317F0-1ED0-4B03-AA2E-93472EC15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" t="26647" r="2148" b="20319"/>
          <a:stretch>
            <a:fillRect/>
          </a:stretch>
        </p:blipFill>
        <p:spPr>
          <a:xfrm>
            <a:off x="3308602" y="6724729"/>
            <a:ext cx="4762787" cy="1956151"/>
          </a:xfrm>
          <a:custGeom>
            <a:avLst/>
            <a:gdLst>
              <a:gd name="connsiteX0" fmla="*/ 0 w 5238356"/>
              <a:gd name="connsiteY0" fmla="*/ 0 h 1956151"/>
              <a:gd name="connsiteX1" fmla="*/ 4440149 w 5238356"/>
              <a:gd name="connsiteY1" fmla="*/ 0 h 1956151"/>
              <a:gd name="connsiteX2" fmla="*/ 5238356 w 5238356"/>
              <a:gd name="connsiteY2" fmla="*/ 1956151 h 1956151"/>
              <a:gd name="connsiteX3" fmla="*/ 798207 w 5238356"/>
              <a:gd name="connsiteY3" fmla="*/ 1956151 h 195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356" h="1956151">
                <a:moveTo>
                  <a:pt x="0" y="0"/>
                </a:moveTo>
                <a:lnTo>
                  <a:pt x="4440149" y="0"/>
                </a:lnTo>
                <a:lnTo>
                  <a:pt x="5238356" y="1956151"/>
                </a:lnTo>
                <a:lnTo>
                  <a:pt x="798207" y="1956151"/>
                </a:lnTo>
                <a:close/>
              </a:path>
            </a:pathLst>
          </a:custGeom>
          <a:effectLst>
            <a:outerShdw blurRad="127000" dist="38100" dir="8100000" sx="101000" sy="101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Parallelogram 71">
            <a:extLst>
              <a:ext uri="{FF2B5EF4-FFF2-40B4-BE49-F238E27FC236}">
                <a16:creationId xmlns:a16="http://schemas.microsoft.com/office/drawing/2014/main" id="{2C1CF89E-C45C-484F-982F-833D86DD4931}"/>
              </a:ext>
            </a:extLst>
          </p:cNvPr>
          <p:cNvSpPr>
            <a:spLocks noChangeAspect="1"/>
          </p:cNvSpPr>
          <p:nvPr/>
        </p:nvSpPr>
        <p:spPr>
          <a:xfrm>
            <a:off x="3538965" y="8680880"/>
            <a:ext cx="6041993" cy="1225120"/>
          </a:xfrm>
          <a:prstGeom prst="parallelogram">
            <a:avLst>
              <a:gd name="adj" fmla="val 40805"/>
            </a:avLst>
          </a:prstGeom>
          <a:gradFill>
            <a:gsLst>
              <a:gs pos="53000">
                <a:schemeClr val="accent6">
                  <a:lumMod val="75000"/>
                  <a:alpha val="84000"/>
                </a:schemeClr>
              </a:gs>
              <a:gs pos="0">
                <a:schemeClr val="accent6">
                  <a:lumMod val="50000"/>
                  <a:alpha val="83000"/>
                </a:schemeClr>
              </a:gs>
              <a:gs pos="100000">
                <a:schemeClr val="accent6">
                  <a:lumMod val="60000"/>
                  <a:lumOff val="40000"/>
                  <a:alpha val="91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EF4D76-E2E8-4A62-B47C-77891896E368}"/>
              </a:ext>
            </a:extLst>
          </p:cNvPr>
          <p:cNvSpPr txBox="1"/>
          <p:nvPr/>
        </p:nvSpPr>
        <p:spPr>
          <a:xfrm>
            <a:off x="246751" y="8691668"/>
            <a:ext cx="2175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Futura Md BT" panose="020B0602020204020303" pitchFamily="34" charset="0"/>
              </a:rPr>
              <a:t>Real Estate Marketing</a:t>
            </a:r>
            <a:endParaRPr lang="en-ID" sz="1400" b="1" dirty="0">
              <a:solidFill>
                <a:schemeClr val="accent6">
                  <a:lumMod val="75000"/>
                </a:schemeClr>
              </a:solidFill>
              <a:latin typeface="Futura Md BT" panose="020B0602020204020303" pitchFamily="34" charset="0"/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AC0A970B-59F3-401C-88D7-88EC95F2A3D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0" y="9014881"/>
            <a:ext cx="197112" cy="197112"/>
          </a:xfrm>
          <a:prstGeom prst="rect">
            <a:avLst/>
          </a:prstGeom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D9DE11B2-3544-4863-88C7-A46C33F48252}"/>
              </a:ext>
            </a:extLst>
          </p:cNvPr>
          <p:cNvSpPr txBox="1"/>
          <p:nvPr/>
        </p:nvSpPr>
        <p:spPr>
          <a:xfrm>
            <a:off x="524089" y="8970957"/>
            <a:ext cx="279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9/2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Danur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Wenda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|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Wiagan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, Malang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26A149EF-F141-48AF-AAAE-496CAD3F5A5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18" y="9297485"/>
            <a:ext cx="162172" cy="162172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646225F9-960E-41A1-BB78-746873ED5682}"/>
              </a:ext>
            </a:extLst>
          </p:cNvPr>
          <p:cNvSpPr txBox="1"/>
          <p:nvPr/>
        </p:nvSpPr>
        <p:spPr>
          <a:xfrm>
            <a:off x="524089" y="9235560"/>
            <a:ext cx="2544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Realestate.marketing@email.com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63C872C-B84E-48F4-868B-9A791A95FA3E}"/>
              </a:ext>
            </a:extLst>
          </p:cNvPr>
          <p:cNvSpPr txBox="1"/>
          <p:nvPr/>
        </p:nvSpPr>
        <p:spPr>
          <a:xfrm>
            <a:off x="3652477" y="2007439"/>
            <a:ext cx="286809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ELEGANT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HOUSE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FOR SALE</a:t>
            </a:r>
            <a:endParaRPr lang="en-ID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8DB1113-EE0B-493F-BC32-5B6DE57A5266}"/>
              </a:ext>
            </a:extLst>
          </p:cNvPr>
          <p:cNvSpPr txBox="1"/>
          <p:nvPr/>
        </p:nvSpPr>
        <p:spPr>
          <a:xfrm>
            <a:off x="3982856" y="9098897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$1.250.000</a:t>
            </a:r>
            <a:endParaRPr lang="en-ID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A5A491C-1FDB-476F-86D3-49CF5B91294D}"/>
              </a:ext>
            </a:extLst>
          </p:cNvPr>
          <p:cNvSpPr txBox="1"/>
          <p:nvPr/>
        </p:nvSpPr>
        <p:spPr>
          <a:xfrm>
            <a:off x="4083260" y="8806488"/>
            <a:ext cx="1984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PRICE START FROM</a:t>
            </a:r>
            <a:endParaRPr lang="en-ID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BA2CE8D-4B65-40FD-878C-6BF4B252038E}"/>
              </a:ext>
            </a:extLst>
          </p:cNvPr>
          <p:cNvSpPr txBox="1"/>
          <p:nvPr/>
        </p:nvSpPr>
        <p:spPr>
          <a:xfrm>
            <a:off x="246751" y="9501186"/>
            <a:ext cx="3266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www.realestatecompany.comc</a:t>
            </a:r>
            <a:endParaRPr lang="en-ID" sz="1200" spc="3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BA6E90E-4793-4B57-BBFB-889B5F6857FA}"/>
              </a:ext>
            </a:extLst>
          </p:cNvPr>
          <p:cNvSpPr txBox="1"/>
          <p:nvPr/>
        </p:nvSpPr>
        <p:spPr>
          <a:xfrm>
            <a:off x="246751" y="7398382"/>
            <a:ext cx="34154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Futura Md BT" panose="020B0602020204020303" pitchFamily="34" charset="0"/>
              </a:rPr>
              <a:t>Perfect Cluster</a:t>
            </a:r>
          </a:p>
          <a:p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latin typeface="Futura Md BT" panose="020B0602020204020303" pitchFamily="34" charset="0"/>
              </a:rPr>
              <a:t>To Start a Family</a:t>
            </a:r>
            <a:endParaRPr lang="en-ID" sz="3000" b="1" dirty="0">
              <a:solidFill>
                <a:schemeClr val="accent6">
                  <a:lumMod val="50000"/>
                </a:schemeClr>
              </a:solidFill>
              <a:latin typeface="Futura Md BT" panose="020B0602020204020303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0930F6C-E340-47C4-B0EF-6BE0F94B5CD5}"/>
              </a:ext>
            </a:extLst>
          </p:cNvPr>
          <p:cNvSpPr txBox="1"/>
          <p:nvPr/>
        </p:nvSpPr>
        <p:spPr>
          <a:xfrm>
            <a:off x="689518" y="4850456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ABOUT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EDD318D-FD09-47F2-BE6B-8E10D5DCF3D0}"/>
              </a:ext>
            </a:extLst>
          </p:cNvPr>
          <p:cNvSpPr txBox="1"/>
          <p:nvPr/>
        </p:nvSpPr>
        <p:spPr>
          <a:xfrm>
            <a:off x="417066" y="5247110"/>
            <a:ext cx="2355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Lorem ipsum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koncone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si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memet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kui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wonge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saklek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puol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ketokane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mari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onok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emboh</a:t>
            </a:r>
            <a:r>
              <a:rPr lang="en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.</a:t>
            </a:r>
          </a:p>
        </p:txBody>
      </p:sp>
      <p:sp>
        <p:nvSpPr>
          <p:cNvPr id="96" name="Parallelogram 95">
            <a:extLst>
              <a:ext uri="{FF2B5EF4-FFF2-40B4-BE49-F238E27FC236}">
                <a16:creationId xmlns:a16="http://schemas.microsoft.com/office/drawing/2014/main" id="{62301EF0-D369-40EA-B766-30D95DF2F197}"/>
              </a:ext>
            </a:extLst>
          </p:cNvPr>
          <p:cNvSpPr/>
          <p:nvPr/>
        </p:nvSpPr>
        <p:spPr>
          <a:xfrm>
            <a:off x="498690" y="4886565"/>
            <a:ext cx="190828" cy="280145"/>
          </a:xfrm>
          <a:prstGeom prst="parallelogram">
            <a:avLst>
              <a:gd name="adj" fmla="val 50889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90A76DA-A183-455F-9F00-03051439B1A2}"/>
              </a:ext>
            </a:extLst>
          </p:cNvPr>
          <p:cNvSpPr txBox="1"/>
          <p:nvPr/>
        </p:nvSpPr>
        <p:spPr>
          <a:xfrm>
            <a:off x="689518" y="6052302"/>
            <a:ext cx="1319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FEATURES</a:t>
            </a:r>
          </a:p>
        </p:txBody>
      </p:sp>
      <p:sp>
        <p:nvSpPr>
          <p:cNvPr id="98" name="Parallelogram 97">
            <a:extLst>
              <a:ext uri="{FF2B5EF4-FFF2-40B4-BE49-F238E27FC236}">
                <a16:creationId xmlns:a16="http://schemas.microsoft.com/office/drawing/2014/main" id="{AEA0FCA1-6125-4737-9DD8-7B9349D724A3}"/>
              </a:ext>
            </a:extLst>
          </p:cNvPr>
          <p:cNvSpPr/>
          <p:nvPr/>
        </p:nvSpPr>
        <p:spPr>
          <a:xfrm>
            <a:off x="498690" y="6088411"/>
            <a:ext cx="190828" cy="280145"/>
          </a:xfrm>
          <a:prstGeom prst="parallelogram">
            <a:avLst>
              <a:gd name="adj" fmla="val 50889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4317A6C-EFB5-45AC-A7B3-540E1A119518}"/>
              </a:ext>
            </a:extLst>
          </p:cNvPr>
          <p:cNvSpPr txBox="1"/>
          <p:nvPr/>
        </p:nvSpPr>
        <p:spPr>
          <a:xfrm>
            <a:off x="450565" y="6469448"/>
            <a:ext cx="23558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100%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Powerpoint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Elegant Design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Md BT" panose="020B0602020204020303" pitchFamily="34" charset="0"/>
              </a:rPr>
              <a:t>Easy Customize</a:t>
            </a:r>
            <a:endParaRPr lang="en-ID" sz="1400" dirty="0">
              <a:solidFill>
                <a:schemeClr val="tx1">
                  <a:lumMod val="85000"/>
                  <a:lumOff val="15000"/>
                </a:schemeClr>
              </a:solidFill>
              <a:latin typeface="Futura Md BT" panose="020B06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40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>
            <a:extLst>
              <a:ext uri="{FF2B5EF4-FFF2-40B4-BE49-F238E27FC236}">
                <a16:creationId xmlns:a16="http://schemas.microsoft.com/office/drawing/2014/main" id="{26C70FFF-41C0-4CE3-97EB-5FAEB2B8E3F2}"/>
              </a:ext>
            </a:extLst>
          </p:cNvPr>
          <p:cNvSpPr/>
          <p:nvPr/>
        </p:nvSpPr>
        <p:spPr>
          <a:xfrm rot="21430022">
            <a:off x="804911" y="8354516"/>
            <a:ext cx="7882769" cy="4174435"/>
          </a:xfrm>
          <a:prstGeom prst="ellipse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8C97B03-2A44-4C6F-9A7F-C13F5C74E097}"/>
              </a:ext>
            </a:extLst>
          </p:cNvPr>
          <p:cNvSpPr/>
          <p:nvPr/>
        </p:nvSpPr>
        <p:spPr>
          <a:xfrm>
            <a:off x="673747" y="8523439"/>
            <a:ext cx="8083826" cy="417443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0B7BCC4-70B7-40B7-83F5-CE5A91206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347">
            <a:off x="54500" y="7638035"/>
            <a:ext cx="3357046" cy="223949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228600" sx="102000" sy="102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58E0211-A1EE-40C3-9CBF-01D44DBF45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46188">
            <a:off x="-1140329" y="5193176"/>
            <a:ext cx="4299999" cy="286666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88900" dist="381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3A8B3A1-16AB-4658-AAF5-C155F6A6D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78231">
            <a:off x="-1378714" y="260353"/>
            <a:ext cx="4316958" cy="2877972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66969DA-9FCC-4842-9A35-F9387D1A98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724">
            <a:off x="-595111" y="3051938"/>
            <a:ext cx="3200368" cy="218258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254000" dist="38100" dir="2700000" sx="102000" sy="102000" algn="tl" rotWithShape="0">
              <a:prstClr val="black">
                <a:alpha val="43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7627ADB-55BA-4E55-98C3-9AE24271AE3E}"/>
              </a:ext>
            </a:extLst>
          </p:cNvPr>
          <p:cNvSpPr/>
          <p:nvPr/>
        </p:nvSpPr>
        <p:spPr>
          <a:xfrm>
            <a:off x="2193667" y="1772074"/>
            <a:ext cx="419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4000" b="1" dirty="0">
                <a:solidFill>
                  <a:schemeClr val="bg1"/>
                </a:solidFill>
                <a:latin typeface="Product Sans" panose="020B0403030502040203" pitchFamily="34" charset="0"/>
              </a:rPr>
              <a:t>The Best</a:t>
            </a:r>
          </a:p>
          <a:p>
            <a:pPr algn="r"/>
            <a:r>
              <a:rPr lang="en-US" sz="4000" b="1" dirty="0">
                <a:solidFill>
                  <a:schemeClr val="bg1"/>
                </a:solidFill>
                <a:latin typeface="Product Sans" panose="020B0403030502040203" pitchFamily="34" charset="0"/>
              </a:rPr>
              <a:t>House For</a:t>
            </a:r>
          </a:p>
          <a:p>
            <a:pPr algn="r"/>
            <a:r>
              <a:rPr lang="en-US" sz="4000" b="1" dirty="0">
                <a:solidFill>
                  <a:schemeClr val="bg1"/>
                </a:solidFill>
                <a:latin typeface="Product Sans" panose="020B0403030502040203" pitchFamily="34" charset="0"/>
              </a:rPr>
              <a:t>Your Family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B783F30-E2B2-48AE-A676-0B1E21FF8063}"/>
              </a:ext>
            </a:extLst>
          </p:cNvPr>
          <p:cNvSpPr txBox="1"/>
          <p:nvPr/>
        </p:nvSpPr>
        <p:spPr>
          <a:xfrm>
            <a:off x="3185368" y="4383562"/>
            <a:ext cx="319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nagih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utang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dadi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wajahe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lusuh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kyokn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ED231AB-3B52-4A6C-88C4-DEE88866450A}"/>
              </a:ext>
            </a:extLst>
          </p:cNvPr>
          <p:cNvSpPr txBox="1"/>
          <p:nvPr/>
        </p:nvSpPr>
        <p:spPr>
          <a:xfrm>
            <a:off x="4393421" y="4072239"/>
            <a:ext cx="3199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Product Sans" panose="020B0403030502040203" pitchFamily="34" charset="0"/>
              </a:rPr>
              <a:t>ABOUT PROPERTY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08E6D6-8052-4BEB-AF3A-2FF1905B171E}"/>
              </a:ext>
            </a:extLst>
          </p:cNvPr>
          <p:cNvGrpSpPr/>
          <p:nvPr/>
        </p:nvGrpSpPr>
        <p:grpSpPr>
          <a:xfrm>
            <a:off x="3718293" y="6958815"/>
            <a:ext cx="2538810" cy="595513"/>
            <a:chOff x="3718293" y="5228778"/>
            <a:chExt cx="2538810" cy="59551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A33AEE9-12E3-46CC-A6B0-2F733F5C854C}"/>
                </a:ext>
              </a:extLst>
            </p:cNvPr>
            <p:cNvSpPr/>
            <p:nvPr/>
          </p:nvSpPr>
          <p:spPr>
            <a:xfrm>
              <a:off x="3828409" y="5228778"/>
              <a:ext cx="2428694" cy="595513"/>
            </a:xfrm>
            <a:prstGeom prst="roundRect">
              <a:avLst>
                <a:gd name="adj" fmla="val 23242"/>
              </a:avLst>
            </a:prstGeom>
            <a:gradFill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50000"/>
                  </a:schemeClr>
                </a:gs>
                <a:gs pos="23000">
                  <a:schemeClr val="accent6">
                    <a:lumMod val="75000"/>
                  </a:schemeClr>
                </a:gs>
                <a:gs pos="76000">
                  <a:schemeClr val="accent6">
                    <a:lumMod val="75000"/>
                  </a:schemeClr>
                </a:gs>
                <a:gs pos="50000">
                  <a:srgbClr val="78B64E"/>
                </a:gs>
              </a:gsLst>
              <a:lin ang="30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DE9FFB4-6558-44AB-82EF-E0CF955D20C5}"/>
                </a:ext>
              </a:extLst>
            </p:cNvPr>
            <p:cNvSpPr txBox="1"/>
            <p:nvPr/>
          </p:nvSpPr>
          <p:spPr>
            <a:xfrm>
              <a:off x="3718293" y="5295736"/>
              <a:ext cx="139513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00" b="1" dirty="0">
                  <a:solidFill>
                    <a:schemeClr val="bg1"/>
                  </a:solidFill>
                  <a:latin typeface="Product Sans" panose="020B0403030502040203" pitchFamily="34" charset="0"/>
                </a:rPr>
                <a:t>50% Off</a:t>
              </a:r>
            </a:p>
            <a:p>
              <a:pPr algn="ctr"/>
              <a:r>
                <a:rPr lang="en-ID" sz="700" b="1" spc="300" dirty="0">
                  <a:solidFill>
                    <a:schemeClr val="bg1"/>
                  </a:solidFill>
                  <a:latin typeface="Product Sans" panose="020B0403030502040203" pitchFamily="34" charset="0"/>
                </a:rPr>
                <a:t>DISCOUNT</a:t>
              </a:r>
              <a:endParaRPr lang="en-ID" sz="700" spc="300" dirty="0">
                <a:solidFill>
                  <a:schemeClr val="bg1"/>
                </a:solidFill>
                <a:latin typeface="Product Sans" panose="020B0403030502040203" pitchFamily="34" charset="0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64C14B56-D7A8-456F-9535-EC55725944A2}"/>
                </a:ext>
              </a:extLst>
            </p:cNvPr>
            <p:cNvSpPr/>
            <p:nvPr/>
          </p:nvSpPr>
          <p:spPr>
            <a:xfrm rot="5400000" flipV="1">
              <a:off x="4814212" y="5504481"/>
              <a:ext cx="448447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86616D7-2DA1-4B52-A3EE-FA431CFDCCAD}"/>
                </a:ext>
              </a:extLst>
            </p:cNvPr>
            <p:cNvSpPr txBox="1"/>
            <p:nvPr/>
          </p:nvSpPr>
          <p:spPr>
            <a:xfrm>
              <a:off x="5061295" y="5261539"/>
              <a:ext cx="1157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400" b="1" dirty="0">
                  <a:solidFill>
                    <a:schemeClr val="bg1"/>
                  </a:solidFill>
                  <a:latin typeface="Product Sans" panose="020B0403030502040203" pitchFamily="34" charset="0"/>
                </a:rPr>
                <a:t>12 -17</a:t>
              </a:r>
            </a:p>
            <a:p>
              <a:pPr algn="ctr"/>
              <a:r>
                <a:rPr lang="en-ID" sz="1400" b="1" dirty="0">
                  <a:solidFill>
                    <a:schemeClr val="bg1"/>
                  </a:solidFill>
                  <a:latin typeface="Product Sans" panose="020B0403030502040203" pitchFamily="34" charset="0"/>
                </a:rPr>
                <a:t>JULY 2020</a:t>
              </a:r>
              <a:endParaRPr lang="en-ID" sz="600" dirty="0">
                <a:solidFill>
                  <a:schemeClr val="bg1"/>
                </a:solidFill>
                <a:latin typeface="Product Sans" panose="020B0403030502040203" pitchFamily="34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D8E774E-6B2E-47EA-B65D-D1E4AD4573E7}"/>
              </a:ext>
            </a:extLst>
          </p:cNvPr>
          <p:cNvSpPr txBox="1"/>
          <p:nvPr/>
        </p:nvSpPr>
        <p:spPr>
          <a:xfrm>
            <a:off x="3907639" y="5693916"/>
            <a:ext cx="1395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Brand New Template</a:t>
            </a:r>
          </a:p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Very Simple</a:t>
            </a:r>
          </a:p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Clean Design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BC1092B-57AD-4996-B6F4-F73572C5DA0E}"/>
              </a:ext>
            </a:extLst>
          </p:cNvPr>
          <p:cNvSpPr txBox="1"/>
          <p:nvPr/>
        </p:nvSpPr>
        <p:spPr>
          <a:xfrm>
            <a:off x="4107245" y="5335215"/>
            <a:ext cx="2357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Product Sans" panose="020B0403030502040203" pitchFamily="34" charset="0"/>
              </a:rPr>
              <a:t>PROPERTY FEATURES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0E97E61-3BC1-4A88-B5EE-E16E963E640E}"/>
              </a:ext>
            </a:extLst>
          </p:cNvPr>
          <p:cNvSpPr txBox="1"/>
          <p:nvPr/>
        </p:nvSpPr>
        <p:spPr>
          <a:xfrm>
            <a:off x="5302776" y="5693916"/>
            <a:ext cx="1224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Creative</a:t>
            </a:r>
          </a:p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Fresh Animation</a:t>
            </a:r>
          </a:p>
          <a:p>
            <a:pPr marL="171450" indent="-171450"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ü"/>
            </a:pP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Inovative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FA6C7C3-0BD4-4821-9E50-96D77EE3ADDD}"/>
              </a:ext>
            </a:extLst>
          </p:cNvPr>
          <p:cNvSpPr txBox="1"/>
          <p:nvPr/>
        </p:nvSpPr>
        <p:spPr>
          <a:xfrm>
            <a:off x="3718293" y="8840407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66EE3C2D-8AAE-438A-88DE-E93B3421D23F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052" y="9163620"/>
            <a:ext cx="197112" cy="19711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4ACE98D6-E41B-4F78-818A-5B320258BFB5}"/>
              </a:ext>
            </a:extLst>
          </p:cNvPr>
          <p:cNvSpPr txBox="1"/>
          <p:nvPr/>
        </p:nvSpPr>
        <p:spPr>
          <a:xfrm>
            <a:off x="3995631" y="9119696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8C60D1A6-B4CF-4BFB-8789-90E5EBDC3D66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052" y="9437758"/>
            <a:ext cx="197112" cy="197112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8E77590B-ADCE-4EE4-88C8-BDDC5E6DC3B9}"/>
              </a:ext>
            </a:extLst>
          </p:cNvPr>
          <p:cNvSpPr txBox="1"/>
          <p:nvPr/>
        </p:nvSpPr>
        <p:spPr>
          <a:xfrm>
            <a:off x="3995631" y="9384299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B65EE3-670F-4630-A7EB-5C8CA7E687FA}"/>
              </a:ext>
            </a:extLst>
          </p:cNvPr>
          <p:cNvSpPr/>
          <p:nvPr/>
        </p:nvSpPr>
        <p:spPr>
          <a:xfrm>
            <a:off x="5016076" y="-1"/>
            <a:ext cx="1245704" cy="141344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4B92FD9-229F-4A25-93A4-CEA3930F1F7A}"/>
              </a:ext>
            </a:extLst>
          </p:cNvPr>
          <p:cNvGrpSpPr/>
          <p:nvPr/>
        </p:nvGrpSpPr>
        <p:grpSpPr>
          <a:xfrm>
            <a:off x="5189708" y="686795"/>
            <a:ext cx="1067395" cy="553998"/>
            <a:chOff x="1159644" y="2157300"/>
            <a:chExt cx="2854738" cy="1721670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312C8DA-2BC9-45F7-854C-A80BC26BDCEC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EB32A45-B6B1-4870-BF9D-36BE94DA8203}"/>
                </a:ext>
              </a:extLst>
            </p:cNvPr>
            <p:cNvSpPr txBox="1"/>
            <p:nvPr/>
          </p:nvSpPr>
          <p:spPr>
            <a:xfrm>
              <a:off x="1732723" y="2157300"/>
              <a:ext cx="2281659" cy="1721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0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000" b="1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COMPANY</a:t>
              </a:r>
              <a:endParaRPr lang="en-ID" sz="1000" b="1" dirty="0">
                <a:solidFill>
                  <a:schemeClr val="bg1"/>
                </a:solidFill>
                <a:latin typeface="Futura Md BT" panose="020B06020202040203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7489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717B506-B8CB-4CF2-8024-E8EDEAB75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57200" y="-906979"/>
            <a:ext cx="8384436" cy="5589108"/>
          </a:xfrm>
          <a:custGeom>
            <a:avLst/>
            <a:gdLst>
              <a:gd name="connsiteX0" fmla="*/ 1468900 w 8384436"/>
              <a:gd name="connsiteY0" fmla="*/ 0 h 5589108"/>
              <a:gd name="connsiteX1" fmla="*/ 6703500 w 8384436"/>
              <a:gd name="connsiteY1" fmla="*/ 0 h 5589108"/>
              <a:gd name="connsiteX2" fmla="*/ 8384436 w 8384436"/>
              <a:gd name="connsiteY2" fmla="*/ 1680936 h 5589108"/>
              <a:gd name="connsiteX3" fmla="*/ 8384436 w 8384436"/>
              <a:gd name="connsiteY3" fmla="*/ 2178768 h 5589108"/>
              <a:gd name="connsiteX4" fmla="*/ 4974096 w 8384436"/>
              <a:gd name="connsiteY4" fmla="*/ 5589108 h 5589108"/>
              <a:gd name="connsiteX5" fmla="*/ 3198304 w 8384436"/>
              <a:gd name="connsiteY5" fmla="*/ 5589108 h 5589108"/>
              <a:gd name="connsiteX6" fmla="*/ 0 w 8384436"/>
              <a:gd name="connsiteY6" fmla="*/ 2390804 h 5589108"/>
              <a:gd name="connsiteX7" fmla="*/ 0 w 8384436"/>
              <a:gd name="connsiteY7" fmla="*/ 1468900 h 558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84436" h="5589108">
                <a:moveTo>
                  <a:pt x="1468900" y="0"/>
                </a:moveTo>
                <a:lnTo>
                  <a:pt x="6703500" y="0"/>
                </a:lnTo>
                <a:lnTo>
                  <a:pt x="8384436" y="1680936"/>
                </a:lnTo>
                <a:lnTo>
                  <a:pt x="8384436" y="2178768"/>
                </a:lnTo>
                <a:lnTo>
                  <a:pt x="4974096" y="5589108"/>
                </a:lnTo>
                <a:lnTo>
                  <a:pt x="3198304" y="5589108"/>
                </a:lnTo>
                <a:lnTo>
                  <a:pt x="0" y="2390804"/>
                </a:lnTo>
                <a:lnTo>
                  <a:pt x="0" y="1468900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F295BA9-8A67-41C7-8B8E-91655B06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3" t="1758" r="17253"/>
          <a:stretch>
            <a:fillRect/>
          </a:stretch>
        </p:blipFill>
        <p:spPr>
          <a:xfrm>
            <a:off x="-100209" y="3417085"/>
            <a:ext cx="2635000" cy="2635000"/>
          </a:xfrm>
          <a:custGeom>
            <a:avLst/>
            <a:gdLst>
              <a:gd name="connsiteX0" fmla="*/ 1317500 w 2635000"/>
              <a:gd name="connsiteY0" fmla="*/ 0 h 2635000"/>
              <a:gd name="connsiteX1" fmla="*/ 2635000 w 2635000"/>
              <a:gd name="connsiteY1" fmla="*/ 1317500 h 2635000"/>
              <a:gd name="connsiteX2" fmla="*/ 1317500 w 2635000"/>
              <a:gd name="connsiteY2" fmla="*/ 2635000 h 2635000"/>
              <a:gd name="connsiteX3" fmla="*/ 0 w 2635000"/>
              <a:gd name="connsiteY3" fmla="*/ 1317500 h 2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000" h="2635000">
                <a:moveTo>
                  <a:pt x="1317500" y="0"/>
                </a:moveTo>
                <a:lnTo>
                  <a:pt x="2635000" y="1317500"/>
                </a:lnTo>
                <a:lnTo>
                  <a:pt x="1317500" y="2635000"/>
                </a:lnTo>
                <a:lnTo>
                  <a:pt x="0" y="1317500"/>
                </a:lnTo>
                <a:close/>
              </a:path>
            </a:pathLst>
          </a:custGeom>
          <a:ln w="63500">
            <a:solidFill>
              <a:schemeClr val="bg1"/>
            </a:solidFill>
          </a:ln>
          <a:effectLst>
            <a:innerShdw blurRad="127000">
              <a:prstClr val="black"/>
            </a:inn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0F0066-CA90-459E-A5DA-0CBE4A3E71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1" t="2569" r="18419" b="3935"/>
          <a:stretch>
            <a:fillRect/>
          </a:stretch>
        </p:blipFill>
        <p:spPr>
          <a:xfrm>
            <a:off x="4313586" y="3417085"/>
            <a:ext cx="2634999" cy="2635000"/>
          </a:xfrm>
          <a:custGeom>
            <a:avLst/>
            <a:gdLst>
              <a:gd name="connsiteX0" fmla="*/ 1317499 w 2634999"/>
              <a:gd name="connsiteY0" fmla="*/ 0 h 2635000"/>
              <a:gd name="connsiteX1" fmla="*/ 2634999 w 2634999"/>
              <a:gd name="connsiteY1" fmla="*/ 1317500 h 2635000"/>
              <a:gd name="connsiteX2" fmla="*/ 1317499 w 2634999"/>
              <a:gd name="connsiteY2" fmla="*/ 2635000 h 2635000"/>
              <a:gd name="connsiteX3" fmla="*/ 0 w 2634999"/>
              <a:gd name="connsiteY3" fmla="*/ 1317500 h 2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999" h="2635000">
                <a:moveTo>
                  <a:pt x="1317499" y="0"/>
                </a:moveTo>
                <a:lnTo>
                  <a:pt x="2634999" y="1317500"/>
                </a:lnTo>
                <a:lnTo>
                  <a:pt x="1317499" y="2635000"/>
                </a:lnTo>
                <a:lnTo>
                  <a:pt x="0" y="1317500"/>
                </a:lnTo>
                <a:close/>
              </a:path>
            </a:pathLst>
          </a:custGeom>
          <a:ln w="63500">
            <a:solidFill>
              <a:schemeClr val="bg1"/>
            </a:solidFill>
          </a:ln>
          <a:effectLst>
            <a:innerShdw blurRad="127000">
              <a:prstClr val="black"/>
            </a:inn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CF60E34-233F-4C51-BF5A-60E742C966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6" r="17086"/>
          <a:stretch>
            <a:fillRect/>
          </a:stretch>
        </p:blipFill>
        <p:spPr>
          <a:xfrm>
            <a:off x="2111499" y="3417085"/>
            <a:ext cx="2635000" cy="2635000"/>
          </a:xfrm>
          <a:custGeom>
            <a:avLst/>
            <a:gdLst>
              <a:gd name="connsiteX0" fmla="*/ 1317500 w 2635000"/>
              <a:gd name="connsiteY0" fmla="*/ 0 h 2635000"/>
              <a:gd name="connsiteX1" fmla="*/ 2635000 w 2635000"/>
              <a:gd name="connsiteY1" fmla="*/ 1317500 h 2635000"/>
              <a:gd name="connsiteX2" fmla="*/ 1317500 w 2635000"/>
              <a:gd name="connsiteY2" fmla="*/ 2635000 h 2635000"/>
              <a:gd name="connsiteX3" fmla="*/ 0 w 2635000"/>
              <a:gd name="connsiteY3" fmla="*/ 1317500 h 2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000" h="2635000">
                <a:moveTo>
                  <a:pt x="1317500" y="0"/>
                </a:moveTo>
                <a:lnTo>
                  <a:pt x="2635000" y="1317500"/>
                </a:lnTo>
                <a:lnTo>
                  <a:pt x="1317500" y="2635000"/>
                </a:lnTo>
                <a:lnTo>
                  <a:pt x="0" y="1317500"/>
                </a:lnTo>
                <a:close/>
              </a:path>
            </a:pathLst>
          </a:custGeom>
          <a:ln w="63500">
            <a:solidFill>
              <a:schemeClr val="bg1"/>
            </a:solidFill>
          </a:ln>
          <a:effectLst>
            <a:innerShdw blurRad="127000">
              <a:prstClr val="black"/>
            </a:innerShdw>
          </a:effectLst>
        </p:spPr>
      </p:pic>
      <p:sp>
        <p:nvSpPr>
          <p:cNvPr id="19" name="Parallelogram 18">
            <a:extLst>
              <a:ext uri="{FF2B5EF4-FFF2-40B4-BE49-F238E27FC236}">
                <a16:creationId xmlns:a16="http://schemas.microsoft.com/office/drawing/2014/main" id="{3DA47252-0386-4C8A-9BBA-93774ADCD507}"/>
              </a:ext>
            </a:extLst>
          </p:cNvPr>
          <p:cNvSpPr/>
          <p:nvPr/>
        </p:nvSpPr>
        <p:spPr>
          <a:xfrm>
            <a:off x="3428999" y="1944362"/>
            <a:ext cx="4636971" cy="1414913"/>
          </a:xfrm>
          <a:prstGeom prst="parallelogram">
            <a:avLst/>
          </a:prstGeom>
          <a:solidFill>
            <a:srgbClr val="28305B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278A660-219C-4221-81BF-8029348EAF3B}"/>
              </a:ext>
            </a:extLst>
          </p:cNvPr>
          <p:cNvGrpSpPr/>
          <p:nvPr/>
        </p:nvGrpSpPr>
        <p:grpSpPr>
          <a:xfrm>
            <a:off x="443724" y="401060"/>
            <a:ext cx="1260057" cy="646331"/>
            <a:chOff x="1159644" y="2157300"/>
            <a:chExt cx="2564465" cy="1528487"/>
          </a:xfrm>
          <a:noFill/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2ED8AA0-AE55-41F3-BACC-10639056D7A8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739C3D-0754-4B7B-B163-7696D7878841}"/>
                </a:ext>
              </a:extLst>
            </p:cNvPr>
            <p:cNvSpPr txBox="1"/>
            <p:nvPr/>
          </p:nvSpPr>
          <p:spPr>
            <a:xfrm>
              <a:off x="1732723" y="2157300"/>
              <a:ext cx="1991386" cy="15284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28305B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rgbClr val="28305B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rgbClr val="28305B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rgbClr val="28305B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8BBEDF7-E22C-4CAB-825B-9D45B8C7A4DE}"/>
              </a:ext>
            </a:extLst>
          </p:cNvPr>
          <p:cNvSpPr txBox="1"/>
          <p:nvPr/>
        </p:nvSpPr>
        <p:spPr>
          <a:xfrm>
            <a:off x="3848106" y="2113209"/>
            <a:ext cx="20874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ELEGANT</a:t>
            </a:r>
          </a:p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HOUSE</a:t>
            </a:r>
            <a:endParaRPr lang="en-ID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pic>
        <p:nvPicPr>
          <p:cNvPr id="1028" name="Picture 4" descr="Real Estate Flyer Template PSD. Download | Real estate flyer ..." hidden="1">
            <a:extLst>
              <a:ext uri="{FF2B5EF4-FFF2-40B4-BE49-F238E27FC236}">
                <a16:creationId xmlns:a16="http://schemas.microsoft.com/office/drawing/2014/main" id="{FFAB2F0F-9D3C-47EB-810C-FEDCE94AE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730" y="-457199"/>
            <a:ext cx="7703460" cy="108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D6FC871-2693-4254-BA5B-D33B4B8F97AF}"/>
              </a:ext>
            </a:extLst>
          </p:cNvPr>
          <p:cNvSpPr/>
          <p:nvPr/>
        </p:nvSpPr>
        <p:spPr>
          <a:xfrm>
            <a:off x="0" y="6277265"/>
            <a:ext cx="6858000" cy="2549802"/>
          </a:xfrm>
          <a:prstGeom prst="rect">
            <a:avLst/>
          </a:prstGeom>
          <a:solidFill>
            <a:srgbClr val="28305B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416941-18F9-4B28-9702-5753351773B5}"/>
              </a:ext>
            </a:extLst>
          </p:cNvPr>
          <p:cNvSpPr txBox="1"/>
          <p:nvPr/>
        </p:nvSpPr>
        <p:spPr>
          <a:xfrm>
            <a:off x="2498508" y="8831238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28305B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rgbClr val="28305B"/>
              </a:solidFill>
              <a:latin typeface="Product Sans" panose="020B0403030502040203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1B20D88-2126-474B-81CB-869CAD8A331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68" y="9182846"/>
            <a:ext cx="197112" cy="19711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6F076CD-54E1-4C15-9F4D-5DBDA93DA420}"/>
              </a:ext>
            </a:extLst>
          </p:cNvPr>
          <p:cNvSpPr txBox="1"/>
          <p:nvPr/>
        </p:nvSpPr>
        <p:spPr>
          <a:xfrm>
            <a:off x="922747" y="9138922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latin typeface="Product Sans" panose="020B0403030502040203" pitchFamily="34" charset="0"/>
              </a:rPr>
              <a:t>Danur</a:t>
            </a:r>
            <a:r>
              <a:rPr lang="en-US" sz="1200" dirty="0"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latin typeface="Product Sans" panose="020B0403030502040203" pitchFamily="34" charset="0"/>
              </a:rPr>
              <a:t>Wenda</a:t>
            </a:r>
            <a:r>
              <a:rPr lang="en-US" sz="1200" dirty="0"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latin typeface="Product Sans" panose="020B0403030502040203" pitchFamily="34" charset="0"/>
              </a:rPr>
              <a:t>Wiagan</a:t>
            </a:r>
            <a:r>
              <a:rPr lang="en-US" sz="1200" dirty="0">
                <a:latin typeface="Product Sans" panose="020B0403030502040203" pitchFamily="34" charset="0"/>
              </a:rPr>
              <a:t>, Malang</a:t>
            </a:r>
            <a:endParaRPr lang="en-ID" sz="1200" dirty="0">
              <a:latin typeface="Product Sans" panose="020B0403030502040203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84DDFF3-FCEE-4FCE-9D75-DFD4F193894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875" y="9195742"/>
            <a:ext cx="197112" cy="19711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9DAE2B1-0A97-4846-8C16-EFFD25E769B7}"/>
              </a:ext>
            </a:extLst>
          </p:cNvPr>
          <p:cNvSpPr txBox="1"/>
          <p:nvPr/>
        </p:nvSpPr>
        <p:spPr>
          <a:xfrm>
            <a:off x="3825454" y="9142283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latin typeface="Product Sans" panose="020B040303050204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5AD9A7-C4EC-4F21-AEAD-B4AD2422E794}"/>
              </a:ext>
            </a:extLst>
          </p:cNvPr>
          <p:cNvSpPr txBox="1"/>
          <p:nvPr/>
        </p:nvSpPr>
        <p:spPr>
          <a:xfrm>
            <a:off x="1955722" y="9424264"/>
            <a:ext cx="2996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300" dirty="0">
                <a:latin typeface="Productr sans"/>
              </a:rPr>
              <a:t>www.realestatecompany.com</a:t>
            </a:r>
            <a:endParaRPr lang="en-ID" sz="1200" spc="300" dirty="0">
              <a:latin typeface="Productr sans"/>
            </a:endParaRPr>
          </a:p>
        </p:txBody>
      </p:sp>
      <p:sp>
        <p:nvSpPr>
          <p:cNvPr id="26" name="Rectangle: Top Corners Snipped 25">
            <a:extLst>
              <a:ext uri="{FF2B5EF4-FFF2-40B4-BE49-F238E27FC236}">
                <a16:creationId xmlns:a16="http://schemas.microsoft.com/office/drawing/2014/main" id="{3A3528F1-22C6-4C58-8D55-0D774992FE63}"/>
              </a:ext>
            </a:extLst>
          </p:cNvPr>
          <p:cNvSpPr/>
          <p:nvPr/>
        </p:nvSpPr>
        <p:spPr>
          <a:xfrm>
            <a:off x="2290188" y="6077452"/>
            <a:ext cx="2277621" cy="519764"/>
          </a:xfrm>
          <a:prstGeom prst="snip2SameRect">
            <a:avLst>
              <a:gd name="adj1" fmla="val 37037"/>
              <a:gd name="adj2" fmla="val 0"/>
            </a:avLst>
          </a:prstGeom>
          <a:solidFill>
            <a:srgbClr val="28305B"/>
          </a:solidFill>
          <a:ln>
            <a:noFill/>
          </a:ln>
          <a:effectLst>
            <a:outerShdw blurRad="127000" dist="38100" dir="16200000" sx="101000" sy="101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D10ABA4-9C3D-4D94-8A7A-32C23FF03D0C}"/>
              </a:ext>
            </a:extLst>
          </p:cNvPr>
          <p:cNvSpPr txBox="1"/>
          <p:nvPr/>
        </p:nvSpPr>
        <p:spPr>
          <a:xfrm>
            <a:off x="2168377" y="6446815"/>
            <a:ext cx="2492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$1.250.000</a:t>
            </a:r>
            <a:endParaRPr lang="en-ID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25D2C3C-7837-4B32-BB7E-369BE6481325}"/>
              </a:ext>
            </a:extLst>
          </p:cNvPr>
          <p:cNvSpPr txBox="1"/>
          <p:nvPr/>
        </p:nvSpPr>
        <p:spPr>
          <a:xfrm>
            <a:off x="2534791" y="6209193"/>
            <a:ext cx="1760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PRICE START FROM</a:t>
            </a:r>
            <a:endParaRPr lang="en-ID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F8E31A-2D09-4E44-B69D-47D2CFCE4D7F}"/>
              </a:ext>
            </a:extLst>
          </p:cNvPr>
          <p:cNvSpPr txBox="1"/>
          <p:nvPr/>
        </p:nvSpPr>
        <p:spPr>
          <a:xfrm>
            <a:off x="1186590" y="7315935"/>
            <a:ext cx="4359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koncone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memet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kui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wonge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saklek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puol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ketokane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mari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onk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sing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nagih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utang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dadi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wajahe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lusuh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kyokn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klambi</a:t>
            </a: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A1C1EC0-B3FD-471E-88AF-4BC50CF7ED3D}"/>
              </a:ext>
            </a:extLst>
          </p:cNvPr>
          <p:cNvSpPr txBox="1"/>
          <p:nvPr/>
        </p:nvSpPr>
        <p:spPr>
          <a:xfrm>
            <a:off x="2572433" y="7039029"/>
            <a:ext cx="1763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ABOUT PROPERTY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5C5A48-00CF-4333-9EF4-D2331D93C80E}"/>
              </a:ext>
            </a:extLst>
          </p:cNvPr>
          <p:cNvSpPr txBox="1"/>
          <p:nvPr/>
        </p:nvSpPr>
        <p:spPr>
          <a:xfrm>
            <a:off x="1551002" y="8339066"/>
            <a:ext cx="1439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Clean Design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C01D7D3-11BB-46B3-8AED-12BBEE55CAB8}"/>
              </a:ext>
            </a:extLst>
          </p:cNvPr>
          <p:cNvSpPr txBox="1"/>
          <p:nvPr/>
        </p:nvSpPr>
        <p:spPr>
          <a:xfrm>
            <a:off x="2440979" y="8018680"/>
            <a:ext cx="2357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1" dirty="0">
                <a:solidFill>
                  <a:schemeClr val="bg1"/>
                </a:solidFill>
                <a:latin typeface="Product Sans" panose="020B0403030502040203" pitchFamily="34" charset="0"/>
              </a:rPr>
              <a:t>PROPERTY FEATURES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1E0CEE-F592-43E4-8831-92F4DB5FB621}"/>
              </a:ext>
            </a:extLst>
          </p:cNvPr>
          <p:cNvSpPr txBox="1"/>
          <p:nvPr/>
        </p:nvSpPr>
        <p:spPr>
          <a:xfrm>
            <a:off x="3788112" y="8329725"/>
            <a:ext cx="1675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100% </a:t>
            </a:r>
            <a:r>
              <a:rPr lang="en-ID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Powerpoint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11FEE3-D101-4535-8804-66B0DAFB97C5}"/>
              </a:ext>
            </a:extLst>
          </p:cNvPr>
          <p:cNvSpPr txBox="1"/>
          <p:nvPr/>
        </p:nvSpPr>
        <p:spPr>
          <a:xfrm>
            <a:off x="2817666" y="8339066"/>
            <a:ext cx="1439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ID" sz="1200" dirty="0">
                <a:solidFill>
                  <a:schemeClr val="bg1"/>
                </a:solidFill>
                <a:latin typeface="Product Sans" panose="020B0403030502040203" pitchFamily="34" charset="0"/>
              </a:rPr>
              <a:t>Creative</a:t>
            </a:r>
          </a:p>
        </p:txBody>
      </p:sp>
    </p:spTree>
    <p:extLst>
      <p:ext uri="{BB962C8B-B14F-4D97-AF65-F5344CB8AC3E}">
        <p14:creationId xmlns:p14="http://schemas.microsoft.com/office/powerpoint/2010/main" val="3556292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420+ Real Estate Posters Customizable Design Templates | PosterMyWall" hidden="1">
            <a:extLst>
              <a:ext uri="{FF2B5EF4-FFF2-40B4-BE49-F238E27FC236}">
                <a16:creationId xmlns:a16="http://schemas.microsoft.com/office/drawing/2014/main" id="{A2AB263C-4DFB-4492-AC42-1212B75ED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0" y="-47029"/>
            <a:ext cx="7056782" cy="1000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233B774-8181-4695-AEC8-2DEEAFE123FE}"/>
              </a:ext>
            </a:extLst>
          </p:cNvPr>
          <p:cNvSpPr/>
          <p:nvPr/>
        </p:nvSpPr>
        <p:spPr>
          <a:xfrm>
            <a:off x="0" y="8719930"/>
            <a:ext cx="6858000" cy="1186070"/>
          </a:xfrm>
          <a:prstGeom prst="rect">
            <a:avLst/>
          </a:prstGeom>
          <a:solidFill>
            <a:srgbClr val="A45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E91DD81-2327-4277-B8FA-8478B8C820D0}"/>
              </a:ext>
            </a:extLst>
          </p:cNvPr>
          <p:cNvSpPr/>
          <p:nvPr/>
        </p:nvSpPr>
        <p:spPr>
          <a:xfrm>
            <a:off x="0" y="27248"/>
            <a:ext cx="4293703" cy="8687654"/>
          </a:xfrm>
          <a:prstGeom prst="rect">
            <a:avLst/>
          </a:prstGeom>
          <a:solidFill>
            <a:srgbClr val="F7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Parallelogram 76">
            <a:extLst>
              <a:ext uri="{FF2B5EF4-FFF2-40B4-BE49-F238E27FC236}">
                <a16:creationId xmlns:a16="http://schemas.microsoft.com/office/drawing/2014/main" id="{CE1B862A-40C4-4696-A78E-EADF214CFCD5}"/>
              </a:ext>
            </a:extLst>
          </p:cNvPr>
          <p:cNvSpPr/>
          <p:nvPr/>
        </p:nvSpPr>
        <p:spPr>
          <a:xfrm>
            <a:off x="3132980" y="8714902"/>
            <a:ext cx="3294323" cy="1163851"/>
          </a:xfrm>
          <a:prstGeom prst="parallelogram">
            <a:avLst/>
          </a:prstGeom>
          <a:solidFill>
            <a:srgbClr val="8148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Parallelogram 77">
            <a:extLst>
              <a:ext uri="{FF2B5EF4-FFF2-40B4-BE49-F238E27FC236}">
                <a16:creationId xmlns:a16="http://schemas.microsoft.com/office/drawing/2014/main" id="{A0EE0D85-9C00-4484-A7E2-0FCBBC0B87C2}"/>
              </a:ext>
            </a:extLst>
          </p:cNvPr>
          <p:cNvSpPr/>
          <p:nvPr/>
        </p:nvSpPr>
        <p:spPr>
          <a:xfrm>
            <a:off x="1986852" y="8714902"/>
            <a:ext cx="2391438" cy="1163851"/>
          </a:xfrm>
          <a:prstGeom prst="parallelogram">
            <a:avLst/>
          </a:prstGeom>
          <a:solidFill>
            <a:srgbClr val="6B3B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9" name="Parallelogram 78">
            <a:extLst>
              <a:ext uri="{FF2B5EF4-FFF2-40B4-BE49-F238E27FC236}">
                <a16:creationId xmlns:a16="http://schemas.microsoft.com/office/drawing/2014/main" id="{1521299A-68D8-4229-B322-2B8475A78B65}"/>
              </a:ext>
            </a:extLst>
          </p:cNvPr>
          <p:cNvSpPr/>
          <p:nvPr/>
        </p:nvSpPr>
        <p:spPr>
          <a:xfrm>
            <a:off x="439042" y="8714902"/>
            <a:ext cx="2715545" cy="1163851"/>
          </a:xfrm>
          <a:prstGeom prst="parallelogram">
            <a:avLst/>
          </a:prstGeom>
          <a:solidFill>
            <a:srgbClr val="5C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ED16BB-52A3-48B3-B5BA-89485F38C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5" r="17832"/>
          <a:stretch>
            <a:fillRect/>
          </a:stretch>
        </p:blipFill>
        <p:spPr>
          <a:xfrm>
            <a:off x="0" y="1020417"/>
            <a:ext cx="4293704" cy="4359966"/>
          </a:xfrm>
          <a:custGeom>
            <a:avLst/>
            <a:gdLst>
              <a:gd name="connsiteX0" fmla="*/ 0 w 4393094"/>
              <a:gd name="connsiteY0" fmla="*/ 0 h 4359966"/>
              <a:gd name="connsiteX1" fmla="*/ 4393094 w 4393094"/>
              <a:gd name="connsiteY1" fmla="*/ 0 h 4359966"/>
              <a:gd name="connsiteX2" fmla="*/ 4393094 w 4393094"/>
              <a:gd name="connsiteY2" fmla="*/ 4359966 h 4359966"/>
              <a:gd name="connsiteX3" fmla="*/ 0 w 4393094"/>
              <a:gd name="connsiteY3" fmla="*/ 4359966 h 435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3094" h="4359966">
                <a:moveTo>
                  <a:pt x="0" y="0"/>
                </a:moveTo>
                <a:lnTo>
                  <a:pt x="4393094" y="0"/>
                </a:lnTo>
                <a:lnTo>
                  <a:pt x="4393094" y="4359966"/>
                </a:lnTo>
                <a:lnTo>
                  <a:pt x="0" y="4359966"/>
                </a:lnTo>
                <a:close/>
              </a:path>
            </a:pathLst>
          </a:cu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23D60E1-8169-444B-96CB-C8B51F279724}"/>
              </a:ext>
            </a:extLst>
          </p:cNvPr>
          <p:cNvSpPr txBox="1"/>
          <p:nvPr/>
        </p:nvSpPr>
        <p:spPr>
          <a:xfrm>
            <a:off x="2498508" y="8831238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EB400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rgbClr val="FEB400"/>
              </a:solidFill>
              <a:latin typeface="Product Sans" panose="020B0403030502040203" pitchFamily="34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161BD70-78DA-4198-ACF2-6DD3A56149F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68" y="9182846"/>
            <a:ext cx="197112" cy="197112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46867E71-7BC1-4E84-B63D-51EE4A53D231}"/>
              </a:ext>
            </a:extLst>
          </p:cNvPr>
          <p:cNvSpPr txBox="1"/>
          <p:nvPr/>
        </p:nvSpPr>
        <p:spPr>
          <a:xfrm>
            <a:off x="922747" y="9138922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bg1"/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3A362E82-C00B-4F51-BEE6-6553F08DDA1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875" y="9195742"/>
            <a:ext cx="197112" cy="197112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B1F5A557-C230-451F-A0A1-A6F9EB6835B9}"/>
              </a:ext>
            </a:extLst>
          </p:cNvPr>
          <p:cNvSpPr txBox="1"/>
          <p:nvPr/>
        </p:nvSpPr>
        <p:spPr>
          <a:xfrm>
            <a:off x="3825454" y="9142283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bg1"/>
              </a:solidFill>
              <a:latin typeface="Product Sans" panose="020B040303050204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B30824A-1921-4C58-A611-8E238A14B5FF}"/>
              </a:ext>
            </a:extLst>
          </p:cNvPr>
          <p:cNvSpPr txBox="1"/>
          <p:nvPr/>
        </p:nvSpPr>
        <p:spPr>
          <a:xfrm>
            <a:off x="1955722" y="9424264"/>
            <a:ext cx="2996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Productr sans"/>
              </a:rPr>
              <a:t>www.realestatecompany.com</a:t>
            </a:r>
            <a:endParaRPr lang="en-ID" sz="1200" spc="300" dirty="0">
              <a:solidFill>
                <a:schemeClr val="bg1"/>
              </a:solidFill>
              <a:latin typeface="Productr sans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451AC8C-558A-4C06-9D61-F2544C31886A}"/>
              </a:ext>
            </a:extLst>
          </p:cNvPr>
          <p:cNvGrpSpPr/>
          <p:nvPr/>
        </p:nvGrpSpPr>
        <p:grpSpPr>
          <a:xfrm>
            <a:off x="443724" y="182384"/>
            <a:ext cx="1260057" cy="646331"/>
            <a:chOff x="1159644" y="2157300"/>
            <a:chExt cx="2564465" cy="1528487"/>
          </a:xfrm>
          <a:noFill/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3509C68-DC5A-4E8F-905C-85AF11178395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5B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4D5E6A5-B557-471E-BE3B-F91121BA01E4}"/>
                </a:ext>
              </a:extLst>
            </p:cNvPr>
            <p:cNvSpPr txBox="1"/>
            <p:nvPr/>
          </p:nvSpPr>
          <p:spPr>
            <a:xfrm>
              <a:off x="1732723" y="2157300"/>
              <a:ext cx="1991386" cy="15284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A45B37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rgbClr val="A45B37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rgbClr val="A45B37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rgbClr val="A45B37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98284020-7B83-4FDD-8C2B-5C2172C0C25B}"/>
              </a:ext>
            </a:extLst>
          </p:cNvPr>
          <p:cNvSpPr/>
          <p:nvPr/>
        </p:nvSpPr>
        <p:spPr>
          <a:xfrm>
            <a:off x="0" y="5380383"/>
            <a:ext cx="4293703" cy="1732838"/>
          </a:xfrm>
          <a:prstGeom prst="rect">
            <a:avLst/>
          </a:prstGeom>
          <a:solidFill>
            <a:srgbClr val="A45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D260C4AD-1CE4-4A4D-AF8C-7B9157856D78}"/>
              </a:ext>
            </a:extLst>
          </p:cNvPr>
          <p:cNvSpPr/>
          <p:nvPr/>
        </p:nvSpPr>
        <p:spPr>
          <a:xfrm>
            <a:off x="1494822" y="5380383"/>
            <a:ext cx="2391438" cy="1732838"/>
          </a:xfrm>
          <a:prstGeom prst="parallelogram">
            <a:avLst/>
          </a:prstGeom>
          <a:solidFill>
            <a:srgbClr val="8148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Parallelogram 72">
            <a:extLst>
              <a:ext uri="{FF2B5EF4-FFF2-40B4-BE49-F238E27FC236}">
                <a16:creationId xmlns:a16="http://schemas.microsoft.com/office/drawing/2014/main" id="{44264A63-AA71-4852-B2B7-A3D3DDE0EE69}"/>
              </a:ext>
            </a:extLst>
          </p:cNvPr>
          <p:cNvSpPr/>
          <p:nvPr/>
        </p:nvSpPr>
        <p:spPr>
          <a:xfrm>
            <a:off x="348693" y="5380383"/>
            <a:ext cx="2391438" cy="1732838"/>
          </a:xfrm>
          <a:prstGeom prst="parallelogram">
            <a:avLst/>
          </a:prstGeom>
          <a:solidFill>
            <a:srgbClr val="6B3B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4" name="Parallelogram 73">
            <a:extLst>
              <a:ext uri="{FF2B5EF4-FFF2-40B4-BE49-F238E27FC236}">
                <a16:creationId xmlns:a16="http://schemas.microsoft.com/office/drawing/2014/main" id="{D842A951-ACB2-415C-869E-AF47414551E5}"/>
              </a:ext>
            </a:extLst>
          </p:cNvPr>
          <p:cNvSpPr/>
          <p:nvPr/>
        </p:nvSpPr>
        <p:spPr>
          <a:xfrm>
            <a:off x="-875010" y="5380383"/>
            <a:ext cx="2391438" cy="1732838"/>
          </a:xfrm>
          <a:prstGeom prst="parallelogram">
            <a:avLst/>
          </a:prstGeom>
          <a:solidFill>
            <a:srgbClr val="5C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DAE847-4090-478D-8954-6597F2E03889}"/>
              </a:ext>
            </a:extLst>
          </p:cNvPr>
          <p:cNvSpPr txBox="1"/>
          <p:nvPr/>
        </p:nvSpPr>
        <p:spPr>
          <a:xfrm>
            <a:off x="320710" y="5519802"/>
            <a:ext cx="3629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Futura Md BT" panose="020B0602020204020303" pitchFamily="34" charset="0"/>
              </a:rPr>
              <a:t>ELEGANT </a:t>
            </a:r>
            <a:r>
              <a:rPr lang="en-US" sz="3200" dirty="0">
                <a:solidFill>
                  <a:schemeClr val="bg1"/>
                </a:solidFill>
                <a:latin typeface="Futura Md BT" panose="020B0602020204020303" pitchFamily="34" charset="0"/>
              </a:rPr>
              <a:t>HOUSE</a:t>
            </a:r>
            <a:endParaRPr lang="en-ID" sz="3200" dirty="0">
              <a:solidFill>
                <a:srgbClr val="FFC000"/>
              </a:solidFill>
              <a:latin typeface="Futura Md BT" panose="020B0602020204020303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34151AA-CC49-4476-BBEC-E1D6C96D9F48}"/>
              </a:ext>
            </a:extLst>
          </p:cNvPr>
          <p:cNvSpPr txBox="1"/>
          <p:nvPr/>
        </p:nvSpPr>
        <p:spPr>
          <a:xfrm>
            <a:off x="335832" y="6389065"/>
            <a:ext cx="2492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$1.250.000</a:t>
            </a:r>
            <a:endParaRPr lang="en-ID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3D1F00E-C64D-4BF1-BD0C-033A769F5EDB}"/>
              </a:ext>
            </a:extLst>
          </p:cNvPr>
          <p:cNvSpPr txBox="1"/>
          <p:nvPr/>
        </p:nvSpPr>
        <p:spPr>
          <a:xfrm>
            <a:off x="335832" y="6162491"/>
            <a:ext cx="1760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anose="020B0602020204020303" pitchFamily="34" charset="0"/>
              </a:rPr>
              <a:t>PRICE START FROM</a:t>
            </a:r>
            <a:endParaRPr lang="en-ID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Md BT" panose="020B0602020204020303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7FD2D39-0F05-43D7-BC0E-7CC2F21DFA74}"/>
              </a:ext>
            </a:extLst>
          </p:cNvPr>
          <p:cNvSpPr txBox="1"/>
          <p:nvPr/>
        </p:nvSpPr>
        <p:spPr>
          <a:xfrm>
            <a:off x="387202" y="7678750"/>
            <a:ext cx="37174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koncone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si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memet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kui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wonge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saklek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puol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,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ketokane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mari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onk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sing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nagih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utang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dadi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wajahe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lusuh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kyokn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81482B"/>
                </a:solidFill>
                <a:latin typeface="Product Sans" panose="020B0403030502040203" pitchFamily="34" charset="0"/>
              </a:rPr>
              <a:t>klambi</a:t>
            </a:r>
            <a:r>
              <a:rPr lang="en-ID" sz="1400" dirty="0">
                <a:solidFill>
                  <a:srgbClr val="81482B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A249B7A-DF01-4CAF-B290-76FC6665DB72}"/>
              </a:ext>
            </a:extLst>
          </p:cNvPr>
          <p:cNvSpPr txBox="1"/>
          <p:nvPr/>
        </p:nvSpPr>
        <p:spPr>
          <a:xfrm>
            <a:off x="387202" y="7392832"/>
            <a:ext cx="3199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rgbClr val="6B3B23"/>
                </a:solidFill>
                <a:latin typeface="Product Sans" panose="020B0403030502040203" pitchFamily="34" charset="0"/>
              </a:rPr>
              <a:t>ABOUT PROPERTY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3438DA61-073F-4FB4-8750-DB5E2D0B38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1486" y="396615"/>
            <a:ext cx="2255502" cy="150366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4C4266C-05C9-4FCC-BEB6-4FCF9A6B9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8276" y="4223210"/>
            <a:ext cx="2255502" cy="1503668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EFB0A8C-F9E1-4396-839A-D7559722DB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487" y="2292642"/>
            <a:ext cx="2255502" cy="153820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FFFFFF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E5853B11-9AB7-4D19-9723-7906D8A0B54C}"/>
              </a:ext>
            </a:extLst>
          </p:cNvPr>
          <p:cNvSpPr txBox="1"/>
          <p:nvPr/>
        </p:nvSpPr>
        <p:spPr>
          <a:xfrm>
            <a:off x="4431936" y="6280179"/>
            <a:ext cx="2357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rgbClr val="5C331E"/>
                </a:solidFill>
                <a:latin typeface="Product Sans" panose="020B0403030502040203" pitchFamily="34" charset="0"/>
              </a:rPr>
              <a:t>PROPERTY FEATURES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6B607DB-6040-4931-AEDA-A6720A9B5C43}"/>
              </a:ext>
            </a:extLst>
          </p:cNvPr>
          <p:cNvSpPr txBox="1"/>
          <p:nvPr/>
        </p:nvSpPr>
        <p:spPr>
          <a:xfrm>
            <a:off x="4475431" y="6611693"/>
            <a:ext cx="221834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Brand New Template</a:t>
            </a: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Very Simple</a:t>
            </a: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Clean Design</a:t>
            </a: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Creative</a:t>
            </a: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</a:t>
            </a:r>
            <a:r>
              <a:rPr lang="en-US" sz="1400" dirty="0" err="1">
                <a:solidFill>
                  <a:srgbClr val="5C331E"/>
                </a:solidFill>
                <a:latin typeface="Product Sans" panose="020B0403030502040203" pitchFamily="34" charset="0"/>
              </a:rPr>
              <a:t>Inovative</a:t>
            </a:r>
            <a:endParaRPr lang="en-US" sz="1400" dirty="0">
              <a:solidFill>
                <a:srgbClr val="5C331E"/>
              </a:solidFill>
              <a:latin typeface="Product Sans" panose="020B0403030502040203" pitchFamily="34" charset="0"/>
            </a:endParaRP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Fresh Animation</a:t>
            </a:r>
          </a:p>
          <a:p>
            <a:pPr marL="171450" indent="-171450">
              <a:buClr>
                <a:srgbClr val="5C331E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rgbClr val="5C331E"/>
                </a:solidFill>
                <a:latin typeface="Product Sans" panose="020B0403030502040203" pitchFamily="34" charset="0"/>
              </a:rPr>
              <a:t> 100% </a:t>
            </a:r>
            <a:r>
              <a:rPr lang="en-US" sz="1400" dirty="0" err="1">
                <a:solidFill>
                  <a:srgbClr val="5C331E"/>
                </a:solidFill>
                <a:latin typeface="Product Sans" panose="020B0403030502040203" pitchFamily="34" charset="0"/>
              </a:rPr>
              <a:t>Powerpoint</a:t>
            </a:r>
            <a:endParaRPr lang="en-US" sz="1400" dirty="0">
              <a:solidFill>
                <a:srgbClr val="5C331E"/>
              </a:solidFill>
              <a:latin typeface="Product Sans" panose="020B0403030502040203" pitchFamily="34" charset="0"/>
            </a:endParaRPr>
          </a:p>
        </p:txBody>
      </p:sp>
      <p:sp>
        <p:nvSpPr>
          <p:cNvPr id="99" name="Rectangle: Single Corner Rounded 98">
            <a:extLst>
              <a:ext uri="{FF2B5EF4-FFF2-40B4-BE49-F238E27FC236}">
                <a16:creationId xmlns:a16="http://schemas.microsoft.com/office/drawing/2014/main" id="{0F1B626D-5B1B-4E0B-BF5B-C91342ECB84F}"/>
              </a:ext>
            </a:extLst>
          </p:cNvPr>
          <p:cNvSpPr/>
          <p:nvPr/>
        </p:nvSpPr>
        <p:spPr>
          <a:xfrm>
            <a:off x="4375115" y="5551288"/>
            <a:ext cx="1877608" cy="307777"/>
          </a:xfrm>
          <a:custGeom>
            <a:avLst/>
            <a:gdLst>
              <a:gd name="connsiteX0" fmla="*/ 0 w 1874432"/>
              <a:gd name="connsiteY0" fmla="*/ 0 h 307777"/>
              <a:gd name="connsiteX1" fmla="*/ 1720544 w 1874432"/>
              <a:gd name="connsiteY1" fmla="*/ 0 h 307777"/>
              <a:gd name="connsiteX2" fmla="*/ 1874433 w 1874432"/>
              <a:gd name="connsiteY2" fmla="*/ 153889 h 307777"/>
              <a:gd name="connsiteX3" fmla="*/ 1874432 w 1874432"/>
              <a:gd name="connsiteY3" fmla="*/ 307777 h 307777"/>
              <a:gd name="connsiteX4" fmla="*/ 0 w 1874432"/>
              <a:gd name="connsiteY4" fmla="*/ 307777 h 307777"/>
              <a:gd name="connsiteX5" fmla="*/ 0 w 1874432"/>
              <a:gd name="connsiteY5" fmla="*/ 0 h 307777"/>
              <a:gd name="connsiteX0" fmla="*/ 3175 w 1877608"/>
              <a:gd name="connsiteY0" fmla="*/ 0 h 307777"/>
              <a:gd name="connsiteX1" fmla="*/ 1723719 w 1877608"/>
              <a:gd name="connsiteY1" fmla="*/ 0 h 307777"/>
              <a:gd name="connsiteX2" fmla="*/ 1877608 w 1877608"/>
              <a:gd name="connsiteY2" fmla="*/ 153889 h 307777"/>
              <a:gd name="connsiteX3" fmla="*/ 1877607 w 1877608"/>
              <a:gd name="connsiteY3" fmla="*/ 307777 h 307777"/>
              <a:gd name="connsiteX4" fmla="*/ 0 w 1877608"/>
              <a:gd name="connsiteY4" fmla="*/ 266502 h 307777"/>
              <a:gd name="connsiteX5" fmla="*/ 3175 w 1877608"/>
              <a:gd name="connsiteY5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7608" h="307777">
                <a:moveTo>
                  <a:pt x="3175" y="0"/>
                </a:moveTo>
                <a:lnTo>
                  <a:pt x="1723719" y="0"/>
                </a:lnTo>
                <a:cubicBezTo>
                  <a:pt x="1808710" y="0"/>
                  <a:pt x="1877608" y="68898"/>
                  <a:pt x="1877608" y="153889"/>
                </a:cubicBezTo>
                <a:cubicBezTo>
                  <a:pt x="1877608" y="205185"/>
                  <a:pt x="1877607" y="256481"/>
                  <a:pt x="1877607" y="307777"/>
                </a:cubicBezTo>
                <a:lnTo>
                  <a:pt x="0" y="266502"/>
                </a:lnTo>
                <a:cubicBezTo>
                  <a:pt x="1058" y="177668"/>
                  <a:pt x="2117" y="88834"/>
                  <a:pt x="3175" y="0"/>
                </a:cubicBezTo>
                <a:close/>
              </a:path>
            </a:pathLst>
          </a:custGeom>
          <a:solidFill>
            <a:srgbClr val="9E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 b="1" dirty="0">
              <a:latin typeface="Product Sans" panose="020B0403030502040203" pitchFamily="34" charset="0"/>
            </a:endParaRPr>
          </a:p>
        </p:txBody>
      </p:sp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3C0B6D0E-BD85-4C2D-AE3A-F5C173F98398}"/>
              </a:ext>
            </a:extLst>
          </p:cNvPr>
          <p:cNvSpPr/>
          <p:nvPr/>
        </p:nvSpPr>
        <p:spPr>
          <a:xfrm>
            <a:off x="4378290" y="5512931"/>
            <a:ext cx="1874432" cy="307777"/>
          </a:xfrm>
          <a:prstGeom prst="round1Rect">
            <a:avLst>
              <a:gd name="adj" fmla="val 50000"/>
            </a:avLst>
          </a:prstGeom>
          <a:solidFill>
            <a:srgbClr val="5C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latin typeface="Product Sans" panose="020B0403030502040203" pitchFamily="34" charset="0"/>
              </a:rPr>
              <a:t>Exlusive</a:t>
            </a:r>
            <a:endParaRPr lang="en-ID" sz="1400" b="1" dirty="0">
              <a:latin typeface="Product Sans" panose="020B0403030502040203" pitchFamily="34" charset="0"/>
            </a:endParaRPr>
          </a:p>
        </p:txBody>
      </p:sp>
      <p:sp>
        <p:nvSpPr>
          <p:cNvPr id="101" name="Rectangle: Single Corner Rounded 98">
            <a:extLst>
              <a:ext uri="{FF2B5EF4-FFF2-40B4-BE49-F238E27FC236}">
                <a16:creationId xmlns:a16="http://schemas.microsoft.com/office/drawing/2014/main" id="{4D19A22F-9F95-44EA-A22D-FC17C909D12B}"/>
              </a:ext>
            </a:extLst>
          </p:cNvPr>
          <p:cNvSpPr/>
          <p:nvPr/>
        </p:nvSpPr>
        <p:spPr>
          <a:xfrm>
            <a:off x="4375115" y="3667369"/>
            <a:ext cx="1877608" cy="307777"/>
          </a:xfrm>
          <a:custGeom>
            <a:avLst/>
            <a:gdLst>
              <a:gd name="connsiteX0" fmla="*/ 0 w 1874432"/>
              <a:gd name="connsiteY0" fmla="*/ 0 h 307777"/>
              <a:gd name="connsiteX1" fmla="*/ 1720544 w 1874432"/>
              <a:gd name="connsiteY1" fmla="*/ 0 h 307777"/>
              <a:gd name="connsiteX2" fmla="*/ 1874433 w 1874432"/>
              <a:gd name="connsiteY2" fmla="*/ 153889 h 307777"/>
              <a:gd name="connsiteX3" fmla="*/ 1874432 w 1874432"/>
              <a:gd name="connsiteY3" fmla="*/ 307777 h 307777"/>
              <a:gd name="connsiteX4" fmla="*/ 0 w 1874432"/>
              <a:gd name="connsiteY4" fmla="*/ 307777 h 307777"/>
              <a:gd name="connsiteX5" fmla="*/ 0 w 1874432"/>
              <a:gd name="connsiteY5" fmla="*/ 0 h 307777"/>
              <a:gd name="connsiteX0" fmla="*/ 3175 w 1877608"/>
              <a:gd name="connsiteY0" fmla="*/ 0 h 307777"/>
              <a:gd name="connsiteX1" fmla="*/ 1723719 w 1877608"/>
              <a:gd name="connsiteY1" fmla="*/ 0 h 307777"/>
              <a:gd name="connsiteX2" fmla="*/ 1877608 w 1877608"/>
              <a:gd name="connsiteY2" fmla="*/ 153889 h 307777"/>
              <a:gd name="connsiteX3" fmla="*/ 1877607 w 1877608"/>
              <a:gd name="connsiteY3" fmla="*/ 307777 h 307777"/>
              <a:gd name="connsiteX4" fmla="*/ 0 w 1877608"/>
              <a:gd name="connsiteY4" fmla="*/ 266502 h 307777"/>
              <a:gd name="connsiteX5" fmla="*/ 3175 w 1877608"/>
              <a:gd name="connsiteY5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7608" h="307777">
                <a:moveTo>
                  <a:pt x="3175" y="0"/>
                </a:moveTo>
                <a:lnTo>
                  <a:pt x="1723719" y="0"/>
                </a:lnTo>
                <a:cubicBezTo>
                  <a:pt x="1808710" y="0"/>
                  <a:pt x="1877608" y="68898"/>
                  <a:pt x="1877608" y="153889"/>
                </a:cubicBezTo>
                <a:cubicBezTo>
                  <a:pt x="1877608" y="205185"/>
                  <a:pt x="1877607" y="256481"/>
                  <a:pt x="1877607" y="307777"/>
                </a:cubicBezTo>
                <a:lnTo>
                  <a:pt x="0" y="266502"/>
                </a:lnTo>
                <a:cubicBezTo>
                  <a:pt x="1058" y="177668"/>
                  <a:pt x="2117" y="88834"/>
                  <a:pt x="3175" y="0"/>
                </a:cubicBezTo>
                <a:close/>
              </a:path>
            </a:pathLst>
          </a:custGeom>
          <a:solidFill>
            <a:srgbClr val="9E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 b="1" dirty="0">
              <a:latin typeface="Product Sans" panose="020B0403030502040203" pitchFamily="34" charset="0"/>
            </a:endParaRPr>
          </a:p>
        </p:txBody>
      </p:sp>
      <p:sp>
        <p:nvSpPr>
          <p:cNvPr id="102" name="Rectangle: Single Corner Rounded 101">
            <a:extLst>
              <a:ext uri="{FF2B5EF4-FFF2-40B4-BE49-F238E27FC236}">
                <a16:creationId xmlns:a16="http://schemas.microsoft.com/office/drawing/2014/main" id="{DF2CA8F5-AB51-4873-B7D7-8298BF536DD8}"/>
              </a:ext>
            </a:extLst>
          </p:cNvPr>
          <p:cNvSpPr/>
          <p:nvPr/>
        </p:nvSpPr>
        <p:spPr>
          <a:xfrm>
            <a:off x="4378290" y="3629012"/>
            <a:ext cx="1874432" cy="307777"/>
          </a:xfrm>
          <a:prstGeom prst="round1Rect">
            <a:avLst>
              <a:gd name="adj" fmla="val 50000"/>
            </a:avLst>
          </a:prstGeom>
          <a:solidFill>
            <a:srgbClr val="5C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Product Sans" panose="020B0403030502040203" pitchFamily="34" charset="0"/>
              </a:rPr>
              <a:t>Modern</a:t>
            </a:r>
            <a:endParaRPr lang="en-ID" sz="1400" b="1" dirty="0">
              <a:latin typeface="Product Sans" panose="020B0403030502040203" pitchFamily="34" charset="0"/>
            </a:endParaRPr>
          </a:p>
        </p:txBody>
      </p:sp>
      <p:sp>
        <p:nvSpPr>
          <p:cNvPr id="103" name="Rectangle: Single Corner Rounded 98">
            <a:extLst>
              <a:ext uri="{FF2B5EF4-FFF2-40B4-BE49-F238E27FC236}">
                <a16:creationId xmlns:a16="http://schemas.microsoft.com/office/drawing/2014/main" id="{998BC894-88C3-4FF5-9CB0-9038C4A227B1}"/>
              </a:ext>
            </a:extLst>
          </p:cNvPr>
          <p:cNvSpPr/>
          <p:nvPr/>
        </p:nvSpPr>
        <p:spPr>
          <a:xfrm>
            <a:off x="4375115" y="1742171"/>
            <a:ext cx="1877608" cy="307777"/>
          </a:xfrm>
          <a:custGeom>
            <a:avLst/>
            <a:gdLst>
              <a:gd name="connsiteX0" fmla="*/ 0 w 1874432"/>
              <a:gd name="connsiteY0" fmla="*/ 0 h 307777"/>
              <a:gd name="connsiteX1" fmla="*/ 1720544 w 1874432"/>
              <a:gd name="connsiteY1" fmla="*/ 0 h 307777"/>
              <a:gd name="connsiteX2" fmla="*/ 1874433 w 1874432"/>
              <a:gd name="connsiteY2" fmla="*/ 153889 h 307777"/>
              <a:gd name="connsiteX3" fmla="*/ 1874432 w 1874432"/>
              <a:gd name="connsiteY3" fmla="*/ 307777 h 307777"/>
              <a:gd name="connsiteX4" fmla="*/ 0 w 1874432"/>
              <a:gd name="connsiteY4" fmla="*/ 307777 h 307777"/>
              <a:gd name="connsiteX5" fmla="*/ 0 w 1874432"/>
              <a:gd name="connsiteY5" fmla="*/ 0 h 307777"/>
              <a:gd name="connsiteX0" fmla="*/ 3175 w 1877608"/>
              <a:gd name="connsiteY0" fmla="*/ 0 h 307777"/>
              <a:gd name="connsiteX1" fmla="*/ 1723719 w 1877608"/>
              <a:gd name="connsiteY1" fmla="*/ 0 h 307777"/>
              <a:gd name="connsiteX2" fmla="*/ 1877608 w 1877608"/>
              <a:gd name="connsiteY2" fmla="*/ 153889 h 307777"/>
              <a:gd name="connsiteX3" fmla="*/ 1877607 w 1877608"/>
              <a:gd name="connsiteY3" fmla="*/ 307777 h 307777"/>
              <a:gd name="connsiteX4" fmla="*/ 0 w 1877608"/>
              <a:gd name="connsiteY4" fmla="*/ 266502 h 307777"/>
              <a:gd name="connsiteX5" fmla="*/ 3175 w 1877608"/>
              <a:gd name="connsiteY5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7608" h="307777">
                <a:moveTo>
                  <a:pt x="3175" y="0"/>
                </a:moveTo>
                <a:lnTo>
                  <a:pt x="1723719" y="0"/>
                </a:lnTo>
                <a:cubicBezTo>
                  <a:pt x="1808710" y="0"/>
                  <a:pt x="1877608" y="68898"/>
                  <a:pt x="1877608" y="153889"/>
                </a:cubicBezTo>
                <a:cubicBezTo>
                  <a:pt x="1877608" y="205185"/>
                  <a:pt x="1877607" y="256481"/>
                  <a:pt x="1877607" y="307777"/>
                </a:cubicBezTo>
                <a:lnTo>
                  <a:pt x="0" y="266502"/>
                </a:lnTo>
                <a:cubicBezTo>
                  <a:pt x="1058" y="177668"/>
                  <a:pt x="2117" y="88834"/>
                  <a:pt x="3175" y="0"/>
                </a:cubicBezTo>
                <a:close/>
              </a:path>
            </a:pathLst>
          </a:custGeom>
          <a:solidFill>
            <a:srgbClr val="9E7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 b="1" dirty="0">
              <a:latin typeface="Product Sans" panose="020B0403030502040203" pitchFamily="34" charset="0"/>
            </a:endParaRPr>
          </a:p>
        </p:txBody>
      </p:sp>
      <p:sp>
        <p:nvSpPr>
          <p:cNvPr id="104" name="Rectangle: Single Corner Rounded 103">
            <a:extLst>
              <a:ext uri="{FF2B5EF4-FFF2-40B4-BE49-F238E27FC236}">
                <a16:creationId xmlns:a16="http://schemas.microsoft.com/office/drawing/2014/main" id="{CEDFEBB4-83D1-44FE-A3A3-1CE646DAABF1}"/>
              </a:ext>
            </a:extLst>
          </p:cNvPr>
          <p:cNvSpPr/>
          <p:nvPr/>
        </p:nvSpPr>
        <p:spPr>
          <a:xfrm>
            <a:off x="4378290" y="1703814"/>
            <a:ext cx="1874432" cy="307777"/>
          </a:xfrm>
          <a:prstGeom prst="round1Rect">
            <a:avLst>
              <a:gd name="adj" fmla="val 50000"/>
            </a:avLst>
          </a:prstGeom>
          <a:solidFill>
            <a:srgbClr val="5C33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Product Sans" panose="020B0403030502040203" pitchFamily="34" charset="0"/>
              </a:rPr>
              <a:t>Simple</a:t>
            </a:r>
            <a:endParaRPr lang="en-ID" sz="1400" b="1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251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arallelogram 86">
            <a:extLst>
              <a:ext uri="{FF2B5EF4-FFF2-40B4-BE49-F238E27FC236}">
                <a16:creationId xmlns:a16="http://schemas.microsoft.com/office/drawing/2014/main" id="{91A2C847-8993-4A33-91A8-7CCDFF337BCB}"/>
              </a:ext>
            </a:extLst>
          </p:cNvPr>
          <p:cNvSpPr/>
          <p:nvPr/>
        </p:nvSpPr>
        <p:spPr>
          <a:xfrm>
            <a:off x="-2784965" y="-127097"/>
            <a:ext cx="8805365" cy="10963709"/>
          </a:xfrm>
          <a:prstGeom prst="parallelogram">
            <a:avLst>
              <a:gd name="adj" fmla="val 4768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270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Parallelogram 46">
            <a:extLst>
              <a:ext uri="{FF2B5EF4-FFF2-40B4-BE49-F238E27FC236}">
                <a16:creationId xmlns:a16="http://schemas.microsoft.com/office/drawing/2014/main" id="{3456C90F-509A-444C-940C-B1C91DF89B19}"/>
              </a:ext>
            </a:extLst>
          </p:cNvPr>
          <p:cNvSpPr/>
          <p:nvPr/>
        </p:nvSpPr>
        <p:spPr>
          <a:xfrm>
            <a:off x="3429000" y="1274006"/>
            <a:ext cx="4109987" cy="3763478"/>
          </a:xfrm>
          <a:prstGeom prst="parallelogram">
            <a:avLst>
              <a:gd name="adj" fmla="val 39511"/>
            </a:avLst>
          </a:prstGeom>
          <a:solidFill>
            <a:srgbClr val="283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53C6F840-7B8D-4DCF-8692-4B039A653AD8}"/>
              </a:ext>
            </a:extLst>
          </p:cNvPr>
          <p:cNvSpPr/>
          <p:nvPr/>
        </p:nvSpPr>
        <p:spPr>
          <a:xfrm>
            <a:off x="-680986" y="863596"/>
            <a:ext cx="4109987" cy="3763478"/>
          </a:xfrm>
          <a:prstGeom prst="parallelogram">
            <a:avLst>
              <a:gd name="adj" fmla="val 39511"/>
            </a:avLst>
          </a:prstGeom>
          <a:solidFill>
            <a:srgbClr val="3A981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C0C1EC97-2D73-40A8-B606-887292F01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5" t="4707" r="17045" b="4821"/>
          <a:stretch>
            <a:fillRect/>
          </a:stretch>
        </p:blipFill>
        <p:spPr>
          <a:xfrm>
            <a:off x="1374007" y="1068801"/>
            <a:ext cx="4109987" cy="3763478"/>
          </a:xfrm>
          <a:custGeom>
            <a:avLst/>
            <a:gdLst>
              <a:gd name="connsiteX0" fmla="*/ 1486988 w 4109987"/>
              <a:gd name="connsiteY0" fmla="*/ 0 h 3763478"/>
              <a:gd name="connsiteX1" fmla="*/ 4109987 w 4109987"/>
              <a:gd name="connsiteY1" fmla="*/ 0 h 3763478"/>
              <a:gd name="connsiteX2" fmla="*/ 2622999 w 4109987"/>
              <a:gd name="connsiteY2" fmla="*/ 3763478 h 3763478"/>
              <a:gd name="connsiteX3" fmla="*/ 0 w 4109987"/>
              <a:gd name="connsiteY3" fmla="*/ 3763478 h 3763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9987" h="3763478">
                <a:moveTo>
                  <a:pt x="1486988" y="0"/>
                </a:moveTo>
                <a:lnTo>
                  <a:pt x="4109987" y="0"/>
                </a:lnTo>
                <a:lnTo>
                  <a:pt x="2622999" y="3763478"/>
                </a:lnTo>
                <a:lnTo>
                  <a:pt x="0" y="3763478"/>
                </a:lnTo>
                <a:close/>
              </a:path>
            </a:pathLst>
          </a:cu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E6174BC5-B32D-4E05-B981-37B03CF7E61E}"/>
              </a:ext>
            </a:extLst>
          </p:cNvPr>
          <p:cNvSpPr txBox="1"/>
          <p:nvPr/>
        </p:nvSpPr>
        <p:spPr>
          <a:xfrm>
            <a:off x="1623345" y="359179"/>
            <a:ext cx="3611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rgbClr val="28305B"/>
                </a:solidFill>
                <a:latin typeface="Productr sans"/>
              </a:rPr>
              <a:t>www.realestatecompany.com</a:t>
            </a:r>
            <a:endParaRPr lang="en-ID" sz="1600" spc="300" dirty="0">
              <a:solidFill>
                <a:srgbClr val="28305B"/>
              </a:solidFill>
              <a:latin typeface="Productr sans"/>
            </a:endParaRPr>
          </a:p>
        </p:txBody>
      </p:sp>
      <p:sp>
        <p:nvSpPr>
          <p:cNvPr id="65" name="Parallelogram 64">
            <a:extLst>
              <a:ext uri="{FF2B5EF4-FFF2-40B4-BE49-F238E27FC236}">
                <a16:creationId xmlns:a16="http://schemas.microsoft.com/office/drawing/2014/main" id="{A526F133-03A0-42A4-9CBD-10003C619B1B}"/>
              </a:ext>
            </a:extLst>
          </p:cNvPr>
          <p:cNvSpPr/>
          <p:nvPr/>
        </p:nvSpPr>
        <p:spPr>
          <a:xfrm>
            <a:off x="3543300" y="8360878"/>
            <a:ext cx="4109987" cy="3763478"/>
          </a:xfrm>
          <a:prstGeom prst="parallelogram">
            <a:avLst>
              <a:gd name="adj" fmla="val 39511"/>
            </a:avLst>
          </a:prstGeom>
          <a:solidFill>
            <a:srgbClr val="28305B"/>
          </a:solidFill>
          <a:ln>
            <a:noFill/>
          </a:ln>
          <a:effectLst>
            <a:outerShdw blurRad="127000" dist="38100" dir="10800000" sx="101000" sy="101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7239153-C058-449D-957C-0DA916B2E851}"/>
              </a:ext>
            </a:extLst>
          </p:cNvPr>
          <p:cNvGrpSpPr/>
          <p:nvPr/>
        </p:nvGrpSpPr>
        <p:grpSpPr>
          <a:xfrm>
            <a:off x="5249580" y="8820083"/>
            <a:ext cx="1260057" cy="646331"/>
            <a:chOff x="1159644" y="2157300"/>
            <a:chExt cx="2564465" cy="1528487"/>
          </a:xfrm>
          <a:noFill/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770A023-F318-4356-B027-1852C2AF16AF}"/>
                </a:ext>
              </a:extLst>
            </p:cNvPr>
            <p:cNvSpPr/>
            <p:nvPr/>
          </p:nvSpPr>
          <p:spPr>
            <a:xfrm rot="10800000">
              <a:off x="1159644" y="2259895"/>
              <a:ext cx="477079" cy="1364467"/>
            </a:xfrm>
            <a:custGeom>
              <a:avLst/>
              <a:gdLst>
                <a:gd name="connsiteX0" fmla="*/ 0 w 477078"/>
                <a:gd name="connsiteY0" fmla="*/ 0 h 1364467"/>
                <a:gd name="connsiteX1" fmla="*/ 48105 w 477078"/>
                <a:gd name="connsiteY1" fmla="*/ 14932 h 1364467"/>
                <a:gd name="connsiteX2" fmla="*/ 477078 w 477078"/>
                <a:gd name="connsiteY2" fmla="*/ 662102 h 1364467"/>
                <a:gd name="connsiteX3" fmla="*/ 477078 w 477078"/>
                <a:gd name="connsiteY3" fmla="*/ 1364467 h 1364467"/>
                <a:gd name="connsiteX4" fmla="*/ 0 w 477078"/>
                <a:gd name="connsiteY4" fmla="*/ 1364467 h 1364467"/>
                <a:gd name="connsiteX5" fmla="*/ 0 w 477078"/>
                <a:gd name="connsiteY5" fmla="*/ 0 h 136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078" h="1364467">
                  <a:moveTo>
                    <a:pt x="0" y="0"/>
                  </a:moveTo>
                  <a:lnTo>
                    <a:pt x="48105" y="14932"/>
                  </a:lnTo>
                  <a:cubicBezTo>
                    <a:pt x="300194" y="121557"/>
                    <a:pt x="477078" y="371173"/>
                    <a:pt x="477078" y="662102"/>
                  </a:cubicBezTo>
                  <a:lnTo>
                    <a:pt x="477078" y="1364467"/>
                  </a:lnTo>
                  <a:lnTo>
                    <a:pt x="0" y="1364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3CB7CFF-4974-47BF-8FCB-C39D5DD3FE10}"/>
                </a:ext>
              </a:extLst>
            </p:cNvPr>
            <p:cNvSpPr txBox="1"/>
            <p:nvPr/>
          </p:nvSpPr>
          <p:spPr>
            <a:xfrm>
              <a:off x="1732723" y="2157300"/>
              <a:ext cx="1991386" cy="15284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REAL</a:t>
              </a:r>
            </a:p>
            <a:p>
              <a:r>
                <a:rPr lang="en-US" sz="1200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ESTATE</a:t>
              </a:r>
            </a:p>
            <a:p>
              <a:r>
                <a:rPr lang="en-US" sz="1200" b="1" dirty="0">
                  <a:solidFill>
                    <a:schemeClr val="bg1"/>
                  </a:solidFill>
                  <a:latin typeface="Futura Md BT" panose="020B0602020204020303" pitchFamily="34" charset="0"/>
                </a:rPr>
                <a:t>COMPANY</a:t>
              </a:r>
              <a:endParaRPr lang="en-ID" sz="1200" b="1" dirty="0">
                <a:solidFill>
                  <a:schemeClr val="bg1"/>
                </a:solidFill>
                <a:latin typeface="Futura Md BT" panose="020B0602020204020303" pitchFamily="34" charset="0"/>
              </a:endParaRPr>
            </a:p>
          </p:txBody>
        </p:sp>
      </p:grpSp>
      <p:sp>
        <p:nvSpPr>
          <p:cNvPr id="69" name="Rectangle 68">
            <a:extLst>
              <a:ext uri="{FF2B5EF4-FFF2-40B4-BE49-F238E27FC236}">
                <a16:creationId xmlns:a16="http://schemas.microsoft.com/office/drawing/2014/main" id="{B09199D7-ED64-4EB5-8123-F78178451309}"/>
              </a:ext>
            </a:extLst>
          </p:cNvPr>
          <p:cNvSpPr/>
          <p:nvPr/>
        </p:nvSpPr>
        <p:spPr>
          <a:xfrm>
            <a:off x="348363" y="8360878"/>
            <a:ext cx="1142851" cy="1562099"/>
          </a:xfrm>
          <a:prstGeom prst="rect">
            <a:avLst/>
          </a:prstGeom>
          <a:solidFill>
            <a:srgbClr val="3A9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D"/>
          </a:p>
        </p:txBody>
      </p:sp>
      <p:sp>
        <p:nvSpPr>
          <p:cNvPr id="70" name="pic 2">
            <a:extLst>
              <a:ext uri="{FF2B5EF4-FFF2-40B4-BE49-F238E27FC236}">
                <a16:creationId xmlns:a16="http://schemas.microsoft.com/office/drawing/2014/main" id="{A657F602-CA7B-4FBB-8E28-510EAFC2C328}"/>
              </a:ext>
            </a:extLst>
          </p:cNvPr>
          <p:cNvSpPr/>
          <p:nvPr/>
        </p:nvSpPr>
        <p:spPr>
          <a:xfrm>
            <a:off x="506112" y="8551176"/>
            <a:ext cx="801986" cy="801384"/>
          </a:xfrm>
          <a:prstGeom prst="rect">
            <a:avLst/>
          </a:prstGeom>
          <a:blipFill>
            <a:blip r:embed="rId3"/>
            <a:srcRect/>
            <a:stretch>
              <a:fillRect t="-37" b="-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1" name="TextBox 25">
            <a:extLst>
              <a:ext uri="{FF2B5EF4-FFF2-40B4-BE49-F238E27FC236}">
                <a16:creationId xmlns:a16="http://schemas.microsoft.com/office/drawing/2014/main" id="{6278E934-0744-4F5C-BD9C-7C9F6E58E657}"/>
              </a:ext>
            </a:extLst>
          </p:cNvPr>
          <p:cNvSpPr txBox="1"/>
          <p:nvPr/>
        </p:nvSpPr>
        <p:spPr>
          <a:xfrm>
            <a:off x="1642195" y="8952023"/>
            <a:ext cx="1991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28305B"/>
                </a:solidFill>
                <a:latin typeface="Product Sans" panose="020B0403030502040203" pitchFamily="34" charset="0"/>
              </a:rPr>
              <a:t>Real Estate Marketing</a:t>
            </a:r>
            <a:endParaRPr lang="en-ID" sz="1400" b="1" dirty="0">
              <a:solidFill>
                <a:srgbClr val="28305B"/>
              </a:solidFill>
              <a:latin typeface="Product Sans" panose="020B0403030502040203" pitchFamily="34" charset="0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76A40E35-2501-4273-892B-8D5932B8CF8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954" y="9275236"/>
            <a:ext cx="197112" cy="197112"/>
          </a:xfrm>
          <a:prstGeom prst="rect">
            <a:avLst/>
          </a:prstGeom>
        </p:spPr>
      </p:pic>
      <p:sp>
        <p:nvSpPr>
          <p:cNvPr id="73" name="TextBox 27">
            <a:extLst>
              <a:ext uri="{FF2B5EF4-FFF2-40B4-BE49-F238E27FC236}">
                <a16:creationId xmlns:a16="http://schemas.microsoft.com/office/drawing/2014/main" id="{18AC41AF-5C8B-434F-A66A-D7CCB5E62803}"/>
              </a:ext>
            </a:extLst>
          </p:cNvPr>
          <p:cNvSpPr txBox="1"/>
          <p:nvPr/>
        </p:nvSpPr>
        <p:spPr>
          <a:xfrm>
            <a:off x="1919533" y="9231312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9/2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Danur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Wenda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 |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Wiagan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, Malang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A6BE129E-716C-416D-9996-27E1FC4D64F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954" y="9549374"/>
            <a:ext cx="197112" cy="197112"/>
          </a:xfrm>
          <a:prstGeom prst="rect">
            <a:avLst/>
          </a:prstGeom>
        </p:spPr>
      </p:pic>
      <p:sp>
        <p:nvSpPr>
          <p:cNvPr id="75" name="TextBox 29">
            <a:extLst>
              <a:ext uri="{FF2B5EF4-FFF2-40B4-BE49-F238E27FC236}">
                <a16:creationId xmlns:a16="http://schemas.microsoft.com/office/drawing/2014/main" id="{E4107B8C-D6C8-4526-BB0C-7F4BCC3146F9}"/>
              </a:ext>
            </a:extLst>
          </p:cNvPr>
          <p:cNvSpPr txBox="1"/>
          <p:nvPr/>
        </p:nvSpPr>
        <p:spPr>
          <a:xfrm>
            <a:off x="1919533" y="9495915"/>
            <a:ext cx="2427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Product Sans" panose="020B0403030502040203" pitchFamily="34" charset="0"/>
              </a:rPr>
              <a:t>realestate.marketing@email.com</a:t>
            </a:r>
            <a:endParaRPr lang="en-ID" sz="1200" dirty="0">
              <a:solidFill>
                <a:schemeClr val="tx1">
                  <a:lumMod val="85000"/>
                  <a:lumOff val="15000"/>
                </a:schemeClr>
              </a:solidFill>
              <a:latin typeface="Product Sans" panose="020B0403030502040203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B6ADB6B-F29D-410E-834F-ADA8BF3BFE8F}"/>
              </a:ext>
            </a:extLst>
          </p:cNvPr>
          <p:cNvSpPr/>
          <p:nvPr/>
        </p:nvSpPr>
        <p:spPr>
          <a:xfrm>
            <a:off x="464042" y="5112328"/>
            <a:ext cx="3169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1F2545"/>
                </a:solidFill>
                <a:latin typeface="Product Sans" panose="020B0403030502040203" pitchFamily="34" charset="0"/>
              </a:rPr>
              <a:t>The Best</a:t>
            </a:r>
          </a:p>
          <a:p>
            <a:r>
              <a:rPr lang="en-US" sz="4000" b="1" dirty="0">
                <a:solidFill>
                  <a:srgbClr val="1F2545"/>
                </a:solidFill>
                <a:latin typeface="Product Sans" panose="020B0403030502040203" pitchFamily="34" charset="0"/>
              </a:rPr>
              <a:t>House For</a:t>
            </a:r>
          </a:p>
          <a:p>
            <a:r>
              <a:rPr lang="en-US" sz="4000" b="1" dirty="0">
                <a:solidFill>
                  <a:srgbClr val="3A981C"/>
                </a:solidFill>
                <a:latin typeface="Product Sans" panose="020B0403030502040203" pitchFamily="34" charset="0"/>
              </a:rPr>
              <a:t>Your Family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FCE2A69-6E32-409E-B7A6-0D04D1B6E4F3}"/>
              </a:ext>
            </a:extLst>
          </p:cNvPr>
          <p:cNvSpPr txBox="1"/>
          <p:nvPr/>
        </p:nvSpPr>
        <p:spPr>
          <a:xfrm>
            <a:off x="506112" y="7065352"/>
            <a:ext cx="3037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Lorem ipsum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koncone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si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memet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kui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wonge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saklek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puol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,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ketokane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mari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onk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sing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nagih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utang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dadi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wajahe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lusuh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kyokn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ID" sz="14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klambi</a:t>
            </a:r>
            <a:r>
              <a:rPr lang="en-ID" sz="1400" dirty="0">
                <a:solidFill>
                  <a:srgbClr val="1F2545"/>
                </a:solidFill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72B9399-E91C-47F6-91F0-79E1448D54AF}"/>
              </a:ext>
            </a:extLst>
          </p:cNvPr>
          <p:cNvSpPr txBox="1"/>
          <p:nvPr/>
        </p:nvSpPr>
        <p:spPr>
          <a:xfrm>
            <a:off x="4215050" y="5468013"/>
            <a:ext cx="1261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600" b="1" dirty="0">
                <a:solidFill>
                  <a:srgbClr val="1F2545"/>
                </a:solidFill>
                <a:latin typeface="Product Sans" panose="020B0403030502040203" pitchFamily="34" charset="0"/>
              </a:rPr>
              <a:t>PROPERTY</a:t>
            </a:r>
          </a:p>
          <a:p>
            <a:r>
              <a:rPr lang="en-ID" sz="1600" b="1" dirty="0">
                <a:solidFill>
                  <a:srgbClr val="1F2545"/>
                </a:solidFill>
                <a:latin typeface="Product Sans" panose="020B0403030502040203" pitchFamily="34" charset="0"/>
              </a:rPr>
              <a:t>FEATURES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69DCA8-7C56-4FAE-B6BF-E46217E2535E}"/>
              </a:ext>
            </a:extLst>
          </p:cNvPr>
          <p:cNvSpPr txBox="1"/>
          <p:nvPr/>
        </p:nvSpPr>
        <p:spPr>
          <a:xfrm>
            <a:off x="3820426" y="6118413"/>
            <a:ext cx="25314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Brand New Template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Very Simple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Clean Design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Creative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</a:t>
            </a:r>
            <a:r>
              <a:rPr lang="en-US" sz="16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Inovative</a:t>
            </a:r>
            <a:endParaRPr lang="en-US" sz="1600" dirty="0">
              <a:solidFill>
                <a:srgbClr val="1F2545"/>
              </a:solidFill>
              <a:latin typeface="Product Sans" panose="020B0403030502040203" pitchFamily="34" charset="0"/>
            </a:endParaRP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Fresh Animation</a:t>
            </a:r>
          </a:p>
          <a:p>
            <a:pPr marL="171450" indent="-171450">
              <a:buClr>
                <a:srgbClr val="3A981C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1F2545"/>
                </a:solidFill>
                <a:latin typeface="Product Sans" panose="020B0403030502040203" pitchFamily="34" charset="0"/>
              </a:rPr>
              <a:t> 100% </a:t>
            </a:r>
            <a:r>
              <a:rPr lang="en-US" sz="1600" dirty="0" err="1">
                <a:solidFill>
                  <a:srgbClr val="1F2545"/>
                </a:solidFill>
                <a:latin typeface="Product Sans" panose="020B0403030502040203" pitchFamily="34" charset="0"/>
              </a:rPr>
              <a:t>Powerpoint</a:t>
            </a:r>
            <a:endParaRPr lang="en-US" sz="1600" dirty="0">
              <a:solidFill>
                <a:srgbClr val="1F2545"/>
              </a:solidFill>
              <a:latin typeface="Product Sans" panose="020B0403030502040203" pitchFamily="34" charset="0"/>
            </a:endParaRPr>
          </a:p>
        </p:txBody>
      </p:sp>
      <p:sp>
        <p:nvSpPr>
          <p:cNvPr id="86" name="Parallelogram 85">
            <a:extLst>
              <a:ext uri="{FF2B5EF4-FFF2-40B4-BE49-F238E27FC236}">
                <a16:creationId xmlns:a16="http://schemas.microsoft.com/office/drawing/2014/main" id="{D326B114-55AF-4D3D-9074-64BE92DE59FA}"/>
              </a:ext>
            </a:extLst>
          </p:cNvPr>
          <p:cNvSpPr/>
          <p:nvPr/>
        </p:nvSpPr>
        <p:spPr>
          <a:xfrm>
            <a:off x="3952662" y="5530273"/>
            <a:ext cx="266621" cy="446200"/>
          </a:xfrm>
          <a:prstGeom prst="parallelogram">
            <a:avLst>
              <a:gd name="adj" fmla="val 51538"/>
            </a:avLst>
          </a:prstGeom>
          <a:solidFill>
            <a:srgbClr val="1F2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827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1101</TotalTime>
  <Words>764</Words>
  <Application>Microsoft Office PowerPoint</Application>
  <PresentationFormat>A4 Paper (210x297 mm)</PresentationFormat>
  <Paragraphs>196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Futura Md BT</vt:lpstr>
      <vt:lpstr>Product Sans</vt:lpstr>
      <vt:lpstr>Productr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55</cp:revision>
  <dcterms:created xsi:type="dcterms:W3CDTF">2020-06-20T15:26:08Z</dcterms:created>
  <dcterms:modified xsi:type="dcterms:W3CDTF">2020-09-03T09:44:21Z</dcterms:modified>
</cp:coreProperties>
</file>